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5" r:id="rId8"/>
    <p:sldId id="266" r:id="rId9"/>
    <p:sldId id="262" r:id="rId10"/>
    <p:sldId id="292" r:id="rId11"/>
    <p:sldId id="293" r:id="rId12"/>
    <p:sldId id="263" r:id="rId13"/>
    <p:sldId id="264" r:id="rId14"/>
    <p:sldId id="275" r:id="rId15"/>
    <p:sldId id="276" r:id="rId16"/>
    <p:sldId id="277" r:id="rId17"/>
    <p:sldId id="278" r:id="rId18"/>
    <p:sldId id="288" r:id="rId19"/>
    <p:sldId id="289" r:id="rId20"/>
    <p:sldId id="290" r:id="rId21"/>
    <p:sldId id="291" r:id="rId22"/>
    <p:sldId id="279" r:id="rId23"/>
    <p:sldId id="282" r:id="rId24"/>
    <p:sldId id="281" r:id="rId25"/>
    <p:sldId id="283" r:id="rId26"/>
    <p:sldId id="286" r:id="rId27"/>
    <p:sldId id="267" r:id="rId28"/>
    <p:sldId id="268" r:id="rId29"/>
    <p:sldId id="269" r:id="rId30"/>
    <p:sldId id="270" r:id="rId31"/>
    <p:sldId id="271" r:id="rId32"/>
    <p:sldId id="272" r:id="rId33"/>
    <p:sldId id="273" r:id="rId34"/>
    <p:sldId id="294" r:id="rId35"/>
    <p:sldId id="287"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660"/>
  </p:normalViewPr>
  <p:slideViewPr>
    <p:cSldViewPr snapToGrid="0">
      <p:cViewPr varScale="1">
        <p:scale>
          <a:sx n="82" d="100"/>
          <a:sy n="82" d="100"/>
        </p:scale>
        <p:origin x="71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D360707-F5BA-4955-93B8-9DDE55F46137}"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86F65C-FB72-4EE9-8959-ACE635BE8190}"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751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360707-F5BA-4955-93B8-9DDE55F46137}"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86F65C-FB72-4EE9-8959-ACE635BE8190}" type="slidenum">
              <a:rPr lang="en-IN" smtClean="0"/>
              <a:t>‹#›</a:t>
            </a:fld>
            <a:endParaRPr lang="en-IN"/>
          </a:p>
        </p:txBody>
      </p:sp>
    </p:spTree>
    <p:extLst>
      <p:ext uri="{BB962C8B-B14F-4D97-AF65-F5344CB8AC3E}">
        <p14:creationId xmlns:p14="http://schemas.microsoft.com/office/powerpoint/2010/main" val="4066243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360707-F5BA-4955-93B8-9DDE55F46137}"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86F65C-FB72-4EE9-8959-ACE635BE8190}" type="slidenum">
              <a:rPr lang="en-IN" smtClean="0"/>
              <a:t>‹#›</a:t>
            </a:fld>
            <a:endParaRPr lang="en-IN"/>
          </a:p>
        </p:txBody>
      </p:sp>
    </p:spTree>
    <p:extLst>
      <p:ext uri="{BB962C8B-B14F-4D97-AF65-F5344CB8AC3E}">
        <p14:creationId xmlns:p14="http://schemas.microsoft.com/office/powerpoint/2010/main" val="3127449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360707-F5BA-4955-93B8-9DDE55F46137}"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86F65C-FB72-4EE9-8959-ACE635BE8190}" type="slidenum">
              <a:rPr lang="en-IN" smtClean="0"/>
              <a:t>‹#›</a:t>
            </a:fld>
            <a:endParaRPr lang="en-IN"/>
          </a:p>
        </p:txBody>
      </p:sp>
    </p:spTree>
    <p:extLst>
      <p:ext uri="{BB962C8B-B14F-4D97-AF65-F5344CB8AC3E}">
        <p14:creationId xmlns:p14="http://schemas.microsoft.com/office/powerpoint/2010/main" val="4178265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360707-F5BA-4955-93B8-9DDE55F46137}"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86F65C-FB72-4EE9-8959-ACE635BE8190}"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5374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360707-F5BA-4955-93B8-9DDE55F46137}" type="datetimeFigureOut">
              <a:rPr lang="en-IN" smtClean="0"/>
              <a:t>21-04-2024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E86F65C-FB72-4EE9-8959-ACE635BE8190}" type="slidenum">
              <a:rPr lang="en-IN" smtClean="0"/>
              <a:t>‹#›</a:t>
            </a:fld>
            <a:endParaRPr lang="en-IN"/>
          </a:p>
        </p:txBody>
      </p:sp>
    </p:spTree>
    <p:extLst>
      <p:ext uri="{BB962C8B-B14F-4D97-AF65-F5344CB8AC3E}">
        <p14:creationId xmlns:p14="http://schemas.microsoft.com/office/powerpoint/2010/main" val="3785608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360707-F5BA-4955-93B8-9DDE55F46137}" type="datetimeFigureOut">
              <a:rPr lang="en-IN" smtClean="0"/>
              <a:t>21-04-2024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E86F65C-FB72-4EE9-8959-ACE635BE8190}" type="slidenum">
              <a:rPr lang="en-IN" smtClean="0"/>
              <a:t>‹#›</a:t>
            </a:fld>
            <a:endParaRPr lang="en-IN"/>
          </a:p>
        </p:txBody>
      </p:sp>
    </p:spTree>
    <p:extLst>
      <p:ext uri="{BB962C8B-B14F-4D97-AF65-F5344CB8AC3E}">
        <p14:creationId xmlns:p14="http://schemas.microsoft.com/office/powerpoint/2010/main" val="1307179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360707-F5BA-4955-93B8-9DDE55F46137}" type="datetimeFigureOut">
              <a:rPr lang="en-IN" smtClean="0"/>
              <a:t>21-04-2024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E86F65C-FB72-4EE9-8959-ACE635BE8190}" type="slidenum">
              <a:rPr lang="en-IN" smtClean="0"/>
              <a:t>‹#›</a:t>
            </a:fld>
            <a:endParaRPr lang="en-IN"/>
          </a:p>
        </p:txBody>
      </p:sp>
    </p:spTree>
    <p:extLst>
      <p:ext uri="{BB962C8B-B14F-4D97-AF65-F5344CB8AC3E}">
        <p14:creationId xmlns:p14="http://schemas.microsoft.com/office/powerpoint/2010/main" val="3851714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D360707-F5BA-4955-93B8-9DDE55F46137}" type="datetimeFigureOut">
              <a:rPr lang="en-IN" smtClean="0"/>
              <a:t>21-04-2024</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2E86F65C-FB72-4EE9-8959-ACE635BE8190}" type="slidenum">
              <a:rPr lang="en-IN" smtClean="0"/>
              <a:t>‹#›</a:t>
            </a:fld>
            <a:endParaRPr lang="en-IN"/>
          </a:p>
        </p:txBody>
      </p:sp>
    </p:spTree>
    <p:extLst>
      <p:ext uri="{BB962C8B-B14F-4D97-AF65-F5344CB8AC3E}">
        <p14:creationId xmlns:p14="http://schemas.microsoft.com/office/powerpoint/2010/main" val="7443746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D360707-F5BA-4955-93B8-9DDE55F46137}" type="datetimeFigureOut">
              <a:rPr lang="en-IN" smtClean="0"/>
              <a:t>21-04-2024</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E86F65C-FB72-4EE9-8959-ACE635BE8190}" type="slidenum">
              <a:rPr lang="en-IN" smtClean="0"/>
              <a:t>‹#›</a:t>
            </a:fld>
            <a:endParaRPr lang="en-IN"/>
          </a:p>
        </p:txBody>
      </p:sp>
    </p:spTree>
    <p:extLst>
      <p:ext uri="{BB962C8B-B14F-4D97-AF65-F5344CB8AC3E}">
        <p14:creationId xmlns:p14="http://schemas.microsoft.com/office/powerpoint/2010/main" val="3150471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D360707-F5BA-4955-93B8-9DDE55F46137}" type="datetimeFigureOut">
              <a:rPr lang="en-IN" smtClean="0"/>
              <a:t>21-04-2024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E86F65C-FB72-4EE9-8959-ACE635BE8190}" type="slidenum">
              <a:rPr lang="en-IN" smtClean="0"/>
              <a:t>‹#›</a:t>
            </a:fld>
            <a:endParaRPr lang="en-IN"/>
          </a:p>
        </p:txBody>
      </p:sp>
    </p:spTree>
    <p:extLst>
      <p:ext uri="{BB962C8B-B14F-4D97-AF65-F5344CB8AC3E}">
        <p14:creationId xmlns:p14="http://schemas.microsoft.com/office/powerpoint/2010/main" val="4011314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D360707-F5BA-4955-93B8-9DDE55F46137}" type="datetimeFigureOut">
              <a:rPr lang="en-IN" smtClean="0"/>
              <a:t>21-04-2024</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E86F65C-FB72-4EE9-8959-ACE635BE8190}"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34078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6E853-157F-425E-37B6-1491809ACBD6}"/>
              </a:ext>
            </a:extLst>
          </p:cNvPr>
          <p:cNvSpPr>
            <a:spLocks noGrp="1"/>
          </p:cNvSpPr>
          <p:nvPr>
            <p:ph type="ctrTitle"/>
          </p:nvPr>
        </p:nvSpPr>
        <p:spPr>
          <a:xfrm>
            <a:off x="4668417" y="1869800"/>
            <a:ext cx="2516155" cy="888384"/>
          </a:xfrm>
        </p:spPr>
        <p:txBody>
          <a:bodyPr>
            <a:normAutofit fontScale="90000"/>
          </a:bodyPr>
          <a:lstStyle/>
          <a:p>
            <a:br>
              <a:rPr lang="en-IN" dirty="0"/>
            </a:br>
            <a:r>
              <a:rPr lang="en-IN" dirty="0" err="1"/>
              <a:t>Tripsy</a:t>
            </a:r>
            <a:endParaRPr lang="en-IN" dirty="0"/>
          </a:p>
        </p:txBody>
      </p:sp>
      <p:sp>
        <p:nvSpPr>
          <p:cNvPr id="4" name="TextBox 3">
            <a:extLst>
              <a:ext uri="{FF2B5EF4-FFF2-40B4-BE49-F238E27FC236}">
                <a16:creationId xmlns:a16="http://schemas.microsoft.com/office/drawing/2014/main" id="{32115302-1413-3914-56C7-34EB95761CE7}"/>
              </a:ext>
            </a:extLst>
          </p:cNvPr>
          <p:cNvSpPr txBox="1"/>
          <p:nvPr/>
        </p:nvSpPr>
        <p:spPr>
          <a:xfrm>
            <a:off x="1100052" y="737118"/>
            <a:ext cx="3826512" cy="707886"/>
          </a:xfrm>
          <a:prstGeom prst="rect">
            <a:avLst/>
          </a:prstGeom>
          <a:noFill/>
        </p:spPr>
        <p:txBody>
          <a:bodyPr wrap="square" rtlCol="0">
            <a:spAutoFit/>
          </a:bodyPr>
          <a:lstStyle/>
          <a:p>
            <a:r>
              <a:rPr lang="en-IN" sz="4000" dirty="0"/>
              <a:t>Project Title: </a:t>
            </a:r>
          </a:p>
        </p:txBody>
      </p:sp>
      <p:sp>
        <p:nvSpPr>
          <p:cNvPr id="7" name="TextBox 6">
            <a:extLst>
              <a:ext uri="{FF2B5EF4-FFF2-40B4-BE49-F238E27FC236}">
                <a16:creationId xmlns:a16="http://schemas.microsoft.com/office/drawing/2014/main" id="{F865B34B-C99E-4357-E055-F08AEAEB59C1}"/>
              </a:ext>
            </a:extLst>
          </p:cNvPr>
          <p:cNvSpPr txBox="1"/>
          <p:nvPr/>
        </p:nvSpPr>
        <p:spPr>
          <a:xfrm>
            <a:off x="6932645" y="4544008"/>
            <a:ext cx="4991877" cy="1323439"/>
          </a:xfrm>
          <a:prstGeom prst="rect">
            <a:avLst/>
          </a:prstGeom>
          <a:noFill/>
        </p:spPr>
        <p:txBody>
          <a:bodyPr wrap="square" rtlCol="0">
            <a:spAutoFit/>
          </a:bodyPr>
          <a:lstStyle/>
          <a:p>
            <a:r>
              <a:rPr lang="en-IN" sz="2000" dirty="0"/>
              <a:t>Presented  By –</a:t>
            </a:r>
          </a:p>
          <a:p>
            <a:r>
              <a:rPr lang="en-IN" sz="2000" dirty="0"/>
              <a:t>                    Sakshi Satish Deshmukh</a:t>
            </a:r>
          </a:p>
          <a:p>
            <a:r>
              <a:rPr lang="en-IN" sz="2000" dirty="0"/>
              <a:t>                   </a:t>
            </a:r>
          </a:p>
          <a:p>
            <a:r>
              <a:rPr lang="en-IN" sz="2000" dirty="0"/>
              <a:t>                    Roll No - 23313</a:t>
            </a:r>
          </a:p>
        </p:txBody>
      </p:sp>
      <p:sp>
        <p:nvSpPr>
          <p:cNvPr id="8" name="TextBox 7">
            <a:extLst>
              <a:ext uri="{FF2B5EF4-FFF2-40B4-BE49-F238E27FC236}">
                <a16:creationId xmlns:a16="http://schemas.microsoft.com/office/drawing/2014/main" id="{44EBDD1F-ADA5-171A-E796-45DF2482F7C3}"/>
              </a:ext>
            </a:extLst>
          </p:cNvPr>
          <p:cNvSpPr txBox="1"/>
          <p:nvPr/>
        </p:nvSpPr>
        <p:spPr>
          <a:xfrm>
            <a:off x="466531" y="4683967"/>
            <a:ext cx="3433665" cy="707886"/>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Guide Name –</a:t>
            </a:r>
          </a:p>
          <a:p>
            <a:r>
              <a:rPr lang="en-IN" sz="2000" dirty="0">
                <a:latin typeface="Times New Roman" panose="02020603050405020304" pitchFamily="18" charset="0"/>
                <a:cs typeface="Times New Roman" panose="02020603050405020304" pitchFamily="18" charset="0"/>
              </a:rPr>
              <a:t>             Dr . B .H . </a:t>
            </a:r>
            <a:r>
              <a:rPr lang="en-IN" sz="2000" dirty="0" err="1">
                <a:latin typeface="Times New Roman" panose="02020603050405020304" pitchFamily="18" charset="0"/>
                <a:cs typeface="Times New Roman" panose="02020603050405020304" pitchFamily="18" charset="0"/>
              </a:rPr>
              <a:t>Kaulwar</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4257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89B71-65D2-2C52-7B5C-C4436136250F}"/>
              </a:ext>
            </a:extLst>
          </p:cNvPr>
          <p:cNvSpPr>
            <a:spLocks noGrp="1"/>
          </p:cNvSpPr>
          <p:nvPr>
            <p:ph type="title"/>
          </p:nvPr>
        </p:nvSpPr>
        <p:spPr>
          <a:xfrm>
            <a:off x="1097280" y="394977"/>
            <a:ext cx="10058400" cy="1450757"/>
          </a:xfrm>
        </p:spPr>
        <p:txBody>
          <a:bodyPr>
            <a:normAutofit fontScale="90000"/>
          </a:bodyPr>
          <a:lstStyle/>
          <a:p>
            <a:r>
              <a:rPr lang="en-US" sz="3900" b="1" dirty="0">
                <a:effectLst/>
                <a:latin typeface="Times New Roman" panose="02020603050405020304" pitchFamily="18" charset="0"/>
                <a:ea typeface="Times New Roman" panose="02020603050405020304" pitchFamily="18" charset="0"/>
              </a:rPr>
              <a:t>List of Modules/ Functionalities</a:t>
            </a:r>
            <a:r>
              <a:rPr lang="en-US" sz="3900" b="1" spc="-5" dirty="0">
                <a:effectLst/>
                <a:latin typeface="Times New Roman" panose="02020603050405020304" pitchFamily="18" charset="0"/>
                <a:ea typeface="Times New Roman" panose="02020603050405020304" pitchFamily="18" charset="0"/>
              </a:rPr>
              <a:t> with description: </a:t>
            </a:r>
            <a:br>
              <a:rPr lang="en-IN" sz="4800" b="1" dirty="0">
                <a:effectLst/>
                <a:latin typeface="Times New Roman" panose="02020603050405020304" pitchFamily="18" charset="0"/>
                <a:ea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D739C593-2B3B-6E54-3563-761B5613BA68}"/>
              </a:ext>
            </a:extLst>
          </p:cNvPr>
          <p:cNvSpPr>
            <a:spLocks noGrp="1"/>
          </p:cNvSpPr>
          <p:nvPr>
            <p:ph idx="1"/>
          </p:nvPr>
        </p:nvSpPr>
        <p:spPr/>
        <p:txBody>
          <a:bodyPr>
            <a:normAutofit fontScale="85000" lnSpcReduction="20000"/>
          </a:bodyPr>
          <a:lstStyle/>
          <a:p>
            <a:r>
              <a:rPr lang="en-US" b="1" dirty="0"/>
              <a:t>2. Admin Module: </a:t>
            </a:r>
          </a:p>
          <a:p>
            <a:r>
              <a:rPr lang="en-US" dirty="0"/>
              <a:t>Tour Package Management: </a:t>
            </a:r>
          </a:p>
          <a:p>
            <a:r>
              <a:rPr lang="en-US" dirty="0"/>
              <a:t>• Allows the admin to add, update, or delete tour packages.</a:t>
            </a:r>
          </a:p>
          <a:p>
            <a:r>
              <a:rPr lang="en-US" dirty="0"/>
              <a:t> • Includes fields for destinations, activities, pricing, and other relevant details. </a:t>
            </a:r>
          </a:p>
          <a:p>
            <a:r>
              <a:rPr lang="en-US" dirty="0"/>
              <a:t>Destination and Adventure Management: </a:t>
            </a:r>
          </a:p>
          <a:p>
            <a:r>
              <a:rPr lang="en-US" dirty="0"/>
              <a:t>• Permits the admin to manage destinations and adventures independently. </a:t>
            </a:r>
          </a:p>
          <a:p>
            <a:r>
              <a:rPr lang="en-US" dirty="0"/>
              <a:t>• Add, update, or delete destinations and adventures associated with tour packages.</a:t>
            </a:r>
          </a:p>
          <a:p>
            <a:r>
              <a:rPr lang="en-US" dirty="0"/>
              <a:t> Booking Management: </a:t>
            </a:r>
          </a:p>
          <a:p>
            <a:r>
              <a:rPr lang="en-US" dirty="0"/>
              <a:t>• Provides an overview of all bookings made by users. </a:t>
            </a:r>
          </a:p>
          <a:p>
            <a:r>
              <a:rPr lang="en-US" dirty="0"/>
              <a:t>• Enables the admin to view, update, or cancel bookings as needed.</a:t>
            </a:r>
          </a:p>
          <a:p>
            <a:r>
              <a:rPr lang="en-US" dirty="0"/>
              <a:t> </a:t>
            </a:r>
            <a:endParaRPr lang="en-IN" dirty="0"/>
          </a:p>
        </p:txBody>
      </p:sp>
    </p:spTree>
    <p:extLst>
      <p:ext uri="{BB962C8B-B14F-4D97-AF65-F5344CB8AC3E}">
        <p14:creationId xmlns:p14="http://schemas.microsoft.com/office/powerpoint/2010/main" val="2705512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2BC96-71B2-FF55-C70C-D82586A6764F}"/>
              </a:ext>
            </a:extLst>
          </p:cNvPr>
          <p:cNvSpPr>
            <a:spLocks noGrp="1"/>
          </p:cNvSpPr>
          <p:nvPr>
            <p:ph type="title"/>
          </p:nvPr>
        </p:nvSpPr>
        <p:spPr>
          <a:xfrm>
            <a:off x="1097280" y="594513"/>
            <a:ext cx="10058400" cy="1450757"/>
          </a:xfrm>
        </p:spPr>
        <p:txBody>
          <a:bodyPr>
            <a:normAutofit fontScale="90000"/>
          </a:bodyPr>
          <a:lstStyle/>
          <a:p>
            <a:r>
              <a:rPr lang="en-US" sz="3900" b="1" dirty="0">
                <a:effectLst/>
                <a:latin typeface="Times New Roman" panose="02020603050405020304" pitchFamily="18" charset="0"/>
                <a:ea typeface="Times New Roman" panose="02020603050405020304" pitchFamily="18" charset="0"/>
              </a:rPr>
              <a:t>List of Modules/ Functionalities</a:t>
            </a:r>
            <a:r>
              <a:rPr lang="en-US" sz="3900" b="1" spc="-5" dirty="0">
                <a:effectLst/>
                <a:latin typeface="Times New Roman" panose="02020603050405020304" pitchFamily="18" charset="0"/>
                <a:ea typeface="Times New Roman" panose="02020603050405020304" pitchFamily="18" charset="0"/>
              </a:rPr>
              <a:t> with description: </a:t>
            </a:r>
            <a:br>
              <a:rPr lang="en-IN" sz="4800" b="1" dirty="0">
                <a:effectLst/>
                <a:latin typeface="Times New Roman" panose="02020603050405020304" pitchFamily="18" charset="0"/>
                <a:ea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2F922BC-C67B-0E6A-FBCF-DB4DD89DE781}"/>
              </a:ext>
            </a:extLst>
          </p:cNvPr>
          <p:cNvSpPr>
            <a:spLocks noGrp="1"/>
          </p:cNvSpPr>
          <p:nvPr>
            <p:ph idx="1"/>
          </p:nvPr>
        </p:nvSpPr>
        <p:spPr/>
        <p:txBody>
          <a:bodyPr/>
          <a:lstStyle/>
          <a:p>
            <a:r>
              <a:rPr lang="en-US" b="1" dirty="0"/>
              <a:t>3. Authentication and Authorization: </a:t>
            </a:r>
          </a:p>
          <a:p>
            <a:r>
              <a:rPr lang="en-US" dirty="0"/>
              <a:t>• Ensures secure user authentication and authorization mechanisms. </a:t>
            </a:r>
          </a:p>
          <a:p>
            <a:r>
              <a:rPr lang="en-US" dirty="0"/>
              <a:t>• Differentiates between regular users and admin accounts. </a:t>
            </a:r>
          </a:p>
          <a:p>
            <a:r>
              <a:rPr lang="en-US" dirty="0"/>
              <a:t>• Restricts access to admin functionalities to authorized personnel. </a:t>
            </a:r>
          </a:p>
          <a:p>
            <a:r>
              <a:rPr lang="en-US" b="1" dirty="0"/>
              <a:t>4. Reporting Module: </a:t>
            </a:r>
          </a:p>
          <a:p>
            <a:r>
              <a:rPr lang="en-US" dirty="0"/>
              <a:t>• It will display Booking History Reports </a:t>
            </a:r>
          </a:p>
          <a:p>
            <a:r>
              <a:rPr lang="en-US" dirty="0"/>
              <a:t>• It will give Financial Summaries</a:t>
            </a:r>
            <a:endParaRPr lang="en-IN" dirty="0"/>
          </a:p>
        </p:txBody>
      </p:sp>
    </p:spTree>
    <p:extLst>
      <p:ext uri="{BB962C8B-B14F-4D97-AF65-F5344CB8AC3E}">
        <p14:creationId xmlns:p14="http://schemas.microsoft.com/office/powerpoint/2010/main" val="3655276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CD491-F215-DF17-4F1F-B733B33DCBE0}"/>
              </a:ext>
            </a:extLst>
          </p:cNvPr>
          <p:cNvSpPr>
            <a:spLocks noGrp="1"/>
          </p:cNvSpPr>
          <p:nvPr>
            <p:ph type="title"/>
          </p:nvPr>
        </p:nvSpPr>
        <p:spPr/>
        <p:txBody>
          <a:bodyPr>
            <a:normAutofit/>
          </a:bodyPr>
          <a:lstStyle/>
          <a:p>
            <a:r>
              <a:rPr lang="en-US" sz="3500" b="1" dirty="0">
                <a:effectLst/>
                <a:latin typeface="Times New Roman" panose="02020603050405020304" pitchFamily="18" charset="0"/>
                <a:ea typeface="Times New Roman" panose="02020603050405020304" pitchFamily="18" charset="0"/>
              </a:rPr>
              <a:t>Proposed System :</a:t>
            </a:r>
            <a:br>
              <a:rPr lang="en-IN" sz="3500" dirty="0">
                <a:effectLst/>
                <a:latin typeface="Times New Roman" panose="02020603050405020304" pitchFamily="18" charset="0"/>
                <a:ea typeface="Times New Roman" panose="02020603050405020304" pitchFamily="18" charset="0"/>
              </a:rPr>
            </a:br>
            <a:endParaRPr lang="en-IN" sz="3500" dirty="0"/>
          </a:p>
        </p:txBody>
      </p:sp>
      <p:sp>
        <p:nvSpPr>
          <p:cNvPr id="3" name="Content Placeholder 2">
            <a:extLst>
              <a:ext uri="{FF2B5EF4-FFF2-40B4-BE49-F238E27FC236}">
                <a16:creationId xmlns:a16="http://schemas.microsoft.com/office/drawing/2014/main" id="{548304C7-460F-3702-6878-7C152470A8DC}"/>
              </a:ext>
            </a:extLst>
          </p:cNvPr>
          <p:cNvSpPr>
            <a:spLocks noGrp="1"/>
          </p:cNvSpPr>
          <p:nvPr>
            <p:ph idx="1"/>
          </p:nvPr>
        </p:nvSpPr>
        <p:spPr/>
        <p:txBody>
          <a:bodyPr/>
          <a:lstStyle/>
          <a:p>
            <a:pPr marL="57150" indent="0" algn="just">
              <a:lnSpc>
                <a:spcPct val="150000"/>
              </a:lnSpc>
              <a:buNone/>
              <a:tabLst>
                <a:tab pos="57150" algn="l"/>
              </a:tabLst>
            </a:pPr>
            <a:r>
              <a:rPr lang="en-US" dirty="0"/>
              <a:t>The front-end development tool is Django based which allows visualization to build the </a:t>
            </a:r>
            <a:r>
              <a:rPr lang="en-US" dirty="0" err="1"/>
              <a:t>Tripsy</a:t>
            </a:r>
            <a:r>
              <a:rPr lang="en-US" dirty="0"/>
              <a:t> Travel website. The back-end code is done with fully object-oriented. The Python is easy-to-use and efficient. The back-end database development tool used is SQLite Server. It is able to handle large amounts of data while maintaining data integrity and provides a number of senior management and data distribution functions. These two development tools are powerful, and a good interface for development</a:t>
            </a:r>
            <a:endParaRPr lang="en-IN" dirty="0"/>
          </a:p>
        </p:txBody>
      </p:sp>
    </p:spTree>
    <p:extLst>
      <p:ext uri="{BB962C8B-B14F-4D97-AF65-F5344CB8AC3E}">
        <p14:creationId xmlns:p14="http://schemas.microsoft.com/office/powerpoint/2010/main" val="3583248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70D13-C89B-9CFC-0591-1D40D393C5D3}"/>
              </a:ext>
            </a:extLst>
          </p:cNvPr>
          <p:cNvSpPr>
            <a:spLocks noGrp="1"/>
          </p:cNvSpPr>
          <p:nvPr>
            <p:ph type="title"/>
          </p:nvPr>
        </p:nvSpPr>
        <p:spPr/>
        <p:txBody>
          <a:bodyPr>
            <a:normAutofit/>
          </a:bodyPr>
          <a:lstStyle/>
          <a:p>
            <a:r>
              <a:rPr lang="en-US" sz="3500" b="1" dirty="0">
                <a:effectLst/>
                <a:latin typeface="Times New Roman" panose="02020603050405020304" pitchFamily="18" charset="0"/>
                <a:ea typeface="Times New Roman" panose="02020603050405020304" pitchFamily="18" charset="0"/>
              </a:rPr>
              <a:t>Feasibility</a:t>
            </a:r>
            <a:r>
              <a:rPr lang="en-US" sz="3500" b="1" spc="-10" dirty="0">
                <a:effectLst/>
                <a:latin typeface="Times New Roman" panose="02020603050405020304" pitchFamily="18" charset="0"/>
                <a:ea typeface="Times New Roman" panose="02020603050405020304" pitchFamily="18" charset="0"/>
              </a:rPr>
              <a:t> </a:t>
            </a:r>
            <a:r>
              <a:rPr lang="en-US" sz="3500" b="1" dirty="0">
                <a:effectLst/>
                <a:latin typeface="Times New Roman" panose="02020603050405020304" pitchFamily="18" charset="0"/>
                <a:ea typeface="Times New Roman" panose="02020603050405020304" pitchFamily="18" charset="0"/>
              </a:rPr>
              <a:t>Study :</a:t>
            </a:r>
            <a:br>
              <a:rPr lang="en-IN" sz="3500" dirty="0">
                <a:effectLst/>
                <a:latin typeface="Times New Roman" panose="02020603050405020304" pitchFamily="18" charset="0"/>
                <a:ea typeface="Times New Roman" panose="02020603050405020304" pitchFamily="18" charset="0"/>
              </a:rPr>
            </a:br>
            <a:endParaRPr lang="en-IN" sz="3500" dirty="0"/>
          </a:p>
        </p:txBody>
      </p:sp>
      <p:sp>
        <p:nvSpPr>
          <p:cNvPr id="3" name="Content Placeholder 2">
            <a:extLst>
              <a:ext uri="{FF2B5EF4-FFF2-40B4-BE49-F238E27FC236}">
                <a16:creationId xmlns:a16="http://schemas.microsoft.com/office/drawing/2014/main" id="{AFB8A7E4-51F4-A7F1-7AC1-5FAEEE6F116B}"/>
              </a:ext>
            </a:extLst>
          </p:cNvPr>
          <p:cNvSpPr>
            <a:spLocks noGrp="1"/>
          </p:cNvSpPr>
          <p:nvPr>
            <p:ph idx="1"/>
          </p:nvPr>
        </p:nvSpPr>
        <p:spPr/>
        <p:txBody>
          <a:bodyPr/>
          <a:lstStyle/>
          <a:p>
            <a:pPr marL="457200" indent="75565">
              <a:spcBef>
                <a:spcPts val="5"/>
              </a:spcBef>
              <a:spcAft>
                <a:spcPts val="0"/>
              </a:spcAft>
            </a:pPr>
            <a:r>
              <a:rPr lang="en-US" sz="1800" b="1" dirty="0">
                <a:effectLst/>
                <a:latin typeface="Times New Roman" panose="02020603050405020304" pitchFamily="18" charset="0"/>
                <a:ea typeface="Times New Roman" panose="02020603050405020304" pitchFamily="18" charset="0"/>
              </a:rPr>
              <a:t>Technical Feasibility :</a:t>
            </a:r>
            <a:r>
              <a:rPr lang="en-IN" sz="1800" b="1" dirty="0">
                <a:latin typeface="Times New Roman" panose="02020603050405020304" pitchFamily="18" charset="0"/>
                <a:ea typeface="Times New Roman" panose="02020603050405020304" pitchFamily="18" charset="0"/>
              </a:rPr>
              <a:t> </a:t>
            </a:r>
            <a:r>
              <a:rPr lang="en-US" sz="1800" b="0" dirty="0">
                <a:effectLst/>
                <a:latin typeface="Times New Roman" panose="02020603050405020304" pitchFamily="18" charset="0"/>
                <a:ea typeface="Times New Roman" panose="02020603050405020304" pitchFamily="18" charset="0"/>
              </a:rPr>
              <a:t>Technical feasibility assesses whether the proposed Bicycle Rental system can be developed using available technology and resources. In short, it confirms that building the system is technically possible within constraints like budget, expertise, and existing infrastructure.</a:t>
            </a:r>
            <a:endParaRPr lang="en-IN" sz="1800" b="1" dirty="0">
              <a:latin typeface="Times New Roman" panose="02020603050405020304" pitchFamily="18" charset="0"/>
              <a:ea typeface="Times New Roman" panose="02020603050405020304" pitchFamily="18" charset="0"/>
            </a:endParaRPr>
          </a:p>
          <a:p>
            <a:pPr marL="749808" lvl="1" indent="75565" algn="just">
              <a:spcBef>
                <a:spcPts val="5"/>
              </a:spcBef>
              <a:spcAft>
                <a:spcPts val="0"/>
              </a:spcAft>
            </a:pPr>
            <a:endParaRPr lang="en-IN" sz="1600" b="1" dirty="0">
              <a:effectLst/>
              <a:latin typeface="Times New Roman" panose="02020603050405020304" pitchFamily="18" charset="0"/>
              <a:ea typeface="Times New Roman" panose="02020603050405020304" pitchFamily="18" charset="0"/>
            </a:endParaRPr>
          </a:p>
          <a:p>
            <a:pPr marL="457200" indent="75565" algn="just">
              <a:spcBef>
                <a:spcPts val="5"/>
              </a:spcBef>
              <a:spcAft>
                <a:spcPts val="0"/>
              </a:spcAft>
            </a:pPr>
            <a:r>
              <a:rPr lang="en-US" sz="1800" b="1" dirty="0">
                <a:effectLst/>
                <a:latin typeface="Times New Roman" panose="02020603050405020304" pitchFamily="18" charset="0"/>
                <a:ea typeface="Times New Roman" panose="02020603050405020304" pitchFamily="18" charset="0"/>
              </a:rPr>
              <a:t>Economic Feasibility :</a:t>
            </a:r>
            <a:r>
              <a:rPr lang="en-IN" sz="1800" b="1" dirty="0">
                <a:latin typeface="Times New Roman" panose="02020603050405020304" pitchFamily="18" charset="0"/>
                <a:ea typeface="Times New Roman" panose="02020603050405020304" pitchFamily="18" charset="0"/>
              </a:rPr>
              <a:t> </a:t>
            </a:r>
            <a:r>
              <a:rPr lang="en-US" sz="1800" b="0" dirty="0">
                <a:effectLst/>
                <a:latin typeface="Times New Roman" panose="02020603050405020304" pitchFamily="18" charset="0"/>
                <a:ea typeface="Times New Roman" panose="02020603050405020304" pitchFamily="18" charset="0"/>
              </a:rPr>
              <a:t>Economic feasibility evaluates whether developing the Bicycle Rental system is financially viable. In short, it examines if the benefits, such as increased efficiency and revenue, outweigh the costs, including development, maintenance, and operational expenses.</a:t>
            </a:r>
          </a:p>
          <a:p>
            <a:pPr marL="457200" indent="75565" algn="just">
              <a:spcBef>
                <a:spcPts val="5"/>
              </a:spcBef>
              <a:spcAft>
                <a:spcPts val="0"/>
              </a:spcAft>
            </a:pPr>
            <a:endParaRPr lang="en-US" sz="1800" dirty="0">
              <a:latin typeface="Times New Roman" panose="02020603050405020304" pitchFamily="18" charset="0"/>
              <a:ea typeface="Times New Roman" panose="02020603050405020304" pitchFamily="18" charset="0"/>
            </a:endParaRPr>
          </a:p>
          <a:p>
            <a:pPr marL="457200" lvl="1" indent="0">
              <a:spcBef>
                <a:spcPts val="5"/>
              </a:spcBef>
              <a:spcAft>
                <a:spcPts val="0"/>
              </a:spcAft>
              <a:buNone/>
            </a:pPr>
            <a:r>
              <a:rPr lang="en-US" b="1" dirty="0">
                <a:effectLst/>
                <a:latin typeface="Times New Roman" panose="02020603050405020304" pitchFamily="18" charset="0"/>
                <a:ea typeface="Times New Roman" panose="02020603050405020304" pitchFamily="18" charset="0"/>
              </a:rPr>
              <a:t>Operational Feasibility :</a:t>
            </a:r>
            <a:r>
              <a:rPr lang="en-IN" sz="2000" b="1" dirty="0">
                <a:latin typeface="Times New Roman" panose="02020603050405020304" pitchFamily="18" charset="0"/>
                <a:ea typeface="Times New Roman" panose="02020603050405020304" pitchFamily="18" charset="0"/>
              </a:rPr>
              <a:t> </a:t>
            </a:r>
            <a:r>
              <a:rPr lang="en-US" sz="1800" b="0" dirty="0">
                <a:effectLst/>
                <a:latin typeface="Times New Roman" panose="02020603050405020304" pitchFamily="18" charset="0"/>
                <a:ea typeface="Times New Roman" panose="02020603050405020304" pitchFamily="18" charset="0"/>
              </a:rPr>
              <a:t>Operational feasibility assesses whether implementing the Bicycle Rental System is practical and sustainable. It considers factors like user acceptance, ease of use, and the impact on existing operations. In short, it examines if the system can be effectively integrated into the organization's workflow and if users can readily adapt to it.</a:t>
            </a:r>
            <a:endParaRPr lang="en-IN" sz="1800" b="1" dirty="0">
              <a:effectLst/>
              <a:latin typeface="Times New Roman" panose="02020603050405020304" pitchFamily="18" charset="0"/>
              <a:ea typeface="Times New Roman" panose="02020603050405020304" pitchFamily="18" charset="0"/>
            </a:endParaRPr>
          </a:p>
          <a:p>
            <a:pPr marL="457200" indent="75565" algn="just">
              <a:spcBef>
                <a:spcPts val="5"/>
              </a:spcBef>
              <a:spcAft>
                <a:spcPts val="0"/>
              </a:spcAft>
            </a:pPr>
            <a:endParaRPr lang="en-US" sz="1800" b="1" dirty="0">
              <a:effectLst/>
              <a:latin typeface="Times New Roman" panose="02020603050405020304" pitchFamily="18" charset="0"/>
              <a:ea typeface="Times New Roman" panose="02020603050405020304" pitchFamily="18" charset="0"/>
            </a:endParaRPr>
          </a:p>
          <a:p>
            <a:pPr marL="457200" indent="75565" algn="just">
              <a:spcBef>
                <a:spcPts val="5"/>
              </a:spcBef>
              <a:spcAft>
                <a:spcPts val="0"/>
              </a:spcAft>
            </a:pPr>
            <a:endParaRPr lang="en-IN" sz="1800" b="1" dirty="0">
              <a:effectLst/>
              <a:latin typeface="Times New Roman" panose="02020603050405020304" pitchFamily="18" charset="0"/>
              <a:ea typeface="Times New Roman" panose="02020603050405020304" pitchFamily="18" charset="0"/>
            </a:endParaRPr>
          </a:p>
          <a:p>
            <a:pPr marL="770890" indent="-229235">
              <a:spcBef>
                <a:spcPts val="5"/>
              </a:spcBef>
              <a:spcAft>
                <a:spcPts val="0"/>
              </a:spcAft>
            </a:pPr>
            <a:r>
              <a:rPr lang="en-US" sz="1400" b="0" dirty="0">
                <a:effectLst/>
                <a:latin typeface="Times New Roman" panose="02020603050405020304" pitchFamily="18" charset="0"/>
                <a:ea typeface="Times New Roman" panose="02020603050405020304" pitchFamily="18" charset="0"/>
              </a:rPr>
              <a:t> </a:t>
            </a:r>
            <a:endParaRPr lang="en-IN" sz="1400" b="1"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30951790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06E9A-2E19-05D4-130C-E320AF4417DD}"/>
              </a:ext>
            </a:extLst>
          </p:cNvPr>
          <p:cNvSpPr>
            <a:spLocks noGrp="1"/>
          </p:cNvSpPr>
          <p:nvPr>
            <p:ph type="title" idx="4294967295"/>
          </p:nvPr>
        </p:nvSpPr>
        <p:spPr>
          <a:xfrm>
            <a:off x="2133600" y="287339"/>
            <a:ext cx="7762240" cy="616902"/>
          </a:xfrm>
        </p:spPr>
        <p:txBody>
          <a:bodyPr>
            <a:normAutofit fontScale="90000"/>
          </a:bodyPr>
          <a:lstStyle/>
          <a:p>
            <a:r>
              <a:rPr lang="en-IN" dirty="0"/>
              <a:t>UML  Diagrams : ERD Diagram</a:t>
            </a:r>
          </a:p>
        </p:txBody>
      </p:sp>
      <p:pic>
        <p:nvPicPr>
          <p:cNvPr id="3" name="Picture 2">
            <a:extLst>
              <a:ext uri="{FF2B5EF4-FFF2-40B4-BE49-F238E27FC236}">
                <a16:creationId xmlns:a16="http://schemas.microsoft.com/office/drawing/2014/main" id="{99418516-72E4-EF38-6442-640211B5CFC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49086" y="1036002"/>
            <a:ext cx="10590245" cy="5150194"/>
          </a:xfrm>
          <a:prstGeom prst="rect">
            <a:avLst/>
          </a:prstGeom>
          <a:noFill/>
          <a:ln>
            <a:noFill/>
          </a:ln>
        </p:spPr>
      </p:pic>
    </p:spTree>
    <p:extLst>
      <p:ext uri="{BB962C8B-B14F-4D97-AF65-F5344CB8AC3E}">
        <p14:creationId xmlns:p14="http://schemas.microsoft.com/office/powerpoint/2010/main" val="1580175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D650E-C263-D795-9AD4-BDF05E461D3D}"/>
              </a:ext>
            </a:extLst>
          </p:cNvPr>
          <p:cNvSpPr>
            <a:spLocks noGrp="1"/>
          </p:cNvSpPr>
          <p:nvPr>
            <p:ph type="title" idx="4294967295"/>
          </p:nvPr>
        </p:nvSpPr>
        <p:spPr>
          <a:xfrm>
            <a:off x="3820160" y="149859"/>
            <a:ext cx="3728720" cy="747713"/>
          </a:xfrm>
        </p:spPr>
        <p:txBody>
          <a:bodyPr>
            <a:normAutofit/>
          </a:bodyPr>
          <a:lstStyle/>
          <a:p>
            <a:r>
              <a:rPr lang="en-IN" sz="4000" dirty="0"/>
              <a:t>Class Diagram:</a:t>
            </a:r>
          </a:p>
        </p:txBody>
      </p:sp>
      <p:pic>
        <p:nvPicPr>
          <p:cNvPr id="3" name="Picture 2">
            <a:extLst>
              <a:ext uri="{FF2B5EF4-FFF2-40B4-BE49-F238E27FC236}">
                <a16:creationId xmlns:a16="http://schemas.microsoft.com/office/drawing/2014/main" id="{B28D1643-4205-1194-11B0-D00764570CA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897572"/>
            <a:ext cx="11541967" cy="5377996"/>
          </a:xfrm>
          <a:prstGeom prst="rect">
            <a:avLst/>
          </a:prstGeom>
          <a:noFill/>
          <a:ln>
            <a:noFill/>
          </a:ln>
        </p:spPr>
      </p:pic>
    </p:spTree>
    <p:extLst>
      <p:ext uri="{BB962C8B-B14F-4D97-AF65-F5344CB8AC3E}">
        <p14:creationId xmlns:p14="http://schemas.microsoft.com/office/powerpoint/2010/main" val="37662161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67064-B5C3-C008-A313-908031FA9120}"/>
              </a:ext>
            </a:extLst>
          </p:cNvPr>
          <p:cNvSpPr>
            <a:spLocks noGrp="1"/>
          </p:cNvSpPr>
          <p:nvPr>
            <p:ph type="title" idx="4294967295"/>
          </p:nvPr>
        </p:nvSpPr>
        <p:spPr>
          <a:xfrm>
            <a:off x="589280" y="2573497"/>
            <a:ext cx="5008880" cy="701674"/>
          </a:xfrm>
        </p:spPr>
        <p:txBody>
          <a:bodyPr>
            <a:normAutofit fontScale="90000"/>
          </a:bodyPr>
          <a:lstStyle/>
          <a:p>
            <a:r>
              <a:rPr lang="en-IN" dirty="0"/>
              <a:t>Use Case Diagram:</a:t>
            </a:r>
            <a:br>
              <a:rPr lang="en-IN" dirty="0"/>
            </a:br>
            <a:endParaRPr lang="en-IN" dirty="0"/>
          </a:p>
        </p:txBody>
      </p:sp>
      <p:pic>
        <p:nvPicPr>
          <p:cNvPr id="3" name="Picture 2">
            <a:extLst>
              <a:ext uri="{FF2B5EF4-FFF2-40B4-BE49-F238E27FC236}">
                <a16:creationId xmlns:a16="http://schemas.microsoft.com/office/drawing/2014/main" id="{F664DF83-1AD2-7D74-1ADE-9BAA9ACA466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22040" y="246853"/>
            <a:ext cx="6454613" cy="5911351"/>
          </a:xfrm>
          <a:prstGeom prst="rect">
            <a:avLst/>
          </a:prstGeom>
          <a:noFill/>
          <a:ln>
            <a:noFill/>
          </a:ln>
        </p:spPr>
      </p:pic>
    </p:spTree>
    <p:extLst>
      <p:ext uri="{BB962C8B-B14F-4D97-AF65-F5344CB8AC3E}">
        <p14:creationId xmlns:p14="http://schemas.microsoft.com/office/powerpoint/2010/main" val="919959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135C6-1191-8FEC-287D-A21C1EFF6C83}"/>
              </a:ext>
            </a:extLst>
          </p:cNvPr>
          <p:cNvSpPr>
            <a:spLocks noGrp="1"/>
          </p:cNvSpPr>
          <p:nvPr>
            <p:ph type="title" idx="4294967295"/>
          </p:nvPr>
        </p:nvSpPr>
        <p:spPr>
          <a:xfrm>
            <a:off x="6960844" y="2843207"/>
            <a:ext cx="4246880" cy="813434"/>
          </a:xfrm>
        </p:spPr>
        <p:txBody>
          <a:bodyPr>
            <a:normAutofit fontScale="90000"/>
          </a:bodyPr>
          <a:lstStyle/>
          <a:p>
            <a:r>
              <a:rPr lang="en-IN" dirty="0"/>
              <a:t>Activity Diagram:</a:t>
            </a:r>
            <a:br>
              <a:rPr lang="en-IN" dirty="0"/>
            </a:br>
            <a:br>
              <a:rPr lang="en-IN" dirty="0"/>
            </a:br>
            <a:r>
              <a:rPr lang="en-IN" dirty="0"/>
              <a:t>	(Admin)</a:t>
            </a:r>
          </a:p>
        </p:txBody>
      </p:sp>
      <p:pic>
        <p:nvPicPr>
          <p:cNvPr id="5" name="Picture 4">
            <a:extLst>
              <a:ext uri="{FF2B5EF4-FFF2-40B4-BE49-F238E27FC236}">
                <a16:creationId xmlns:a16="http://schemas.microsoft.com/office/drawing/2014/main" id="{61EF41C1-B530-96E0-6B77-94002D1CB7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4086" y="249334"/>
            <a:ext cx="4541914" cy="6039499"/>
          </a:xfrm>
          <a:prstGeom prst="rect">
            <a:avLst/>
          </a:prstGeom>
        </p:spPr>
      </p:pic>
    </p:spTree>
    <p:extLst>
      <p:ext uri="{BB962C8B-B14F-4D97-AF65-F5344CB8AC3E}">
        <p14:creationId xmlns:p14="http://schemas.microsoft.com/office/powerpoint/2010/main" val="3483402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135C6-1191-8FEC-287D-A21C1EFF6C83}"/>
              </a:ext>
            </a:extLst>
          </p:cNvPr>
          <p:cNvSpPr>
            <a:spLocks noGrp="1"/>
          </p:cNvSpPr>
          <p:nvPr>
            <p:ph type="title" idx="4294967295"/>
          </p:nvPr>
        </p:nvSpPr>
        <p:spPr>
          <a:xfrm>
            <a:off x="1259840" y="2725739"/>
            <a:ext cx="4246880" cy="813434"/>
          </a:xfrm>
        </p:spPr>
        <p:txBody>
          <a:bodyPr>
            <a:normAutofit fontScale="90000"/>
          </a:bodyPr>
          <a:lstStyle/>
          <a:p>
            <a:r>
              <a:rPr lang="en-IN" dirty="0"/>
              <a:t>Activity Diagram:</a:t>
            </a:r>
            <a:br>
              <a:rPr lang="en-IN" dirty="0"/>
            </a:br>
            <a:br>
              <a:rPr lang="en-IN" dirty="0"/>
            </a:br>
            <a:r>
              <a:rPr lang="en-IN" dirty="0"/>
              <a:t>	(User)</a:t>
            </a:r>
          </a:p>
        </p:txBody>
      </p:sp>
      <p:pic>
        <p:nvPicPr>
          <p:cNvPr id="5" name="Picture 4">
            <a:extLst>
              <a:ext uri="{FF2B5EF4-FFF2-40B4-BE49-F238E27FC236}">
                <a16:creationId xmlns:a16="http://schemas.microsoft.com/office/drawing/2014/main" id="{8B798FE9-6536-D494-416D-CD69858837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8919" y="29888"/>
            <a:ext cx="5579824" cy="6128316"/>
          </a:xfrm>
          <a:prstGeom prst="rect">
            <a:avLst/>
          </a:prstGeom>
        </p:spPr>
      </p:pic>
    </p:spTree>
    <p:extLst>
      <p:ext uri="{BB962C8B-B14F-4D97-AF65-F5344CB8AC3E}">
        <p14:creationId xmlns:p14="http://schemas.microsoft.com/office/powerpoint/2010/main" val="27342358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76E04-6AF2-6CCC-A1AA-4D044D9224AA}"/>
              </a:ext>
            </a:extLst>
          </p:cNvPr>
          <p:cNvSpPr>
            <a:spLocks noGrp="1"/>
          </p:cNvSpPr>
          <p:nvPr>
            <p:ph type="title" idx="4294967295"/>
          </p:nvPr>
        </p:nvSpPr>
        <p:spPr>
          <a:xfrm>
            <a:off x="8566425" y="2855589"/>
            <a:ext cx="4701706" cy="503431"/>
          </a:xfrm>
        </p:spPr>
        <p:txBody>
          <a:bodyPr>
            <a:normAutofit fontScale="90000"/>
          </a:bodyPr>
          <a:lstStyle/>
          <a:p>
            <a:r>
              <a:rPr lang="en-IN" dirty="0"/>
              <a:t>Component Diagram:</a:t>
            </a:r>
          </a:p>
        </p:txBody>
      </p:sp>
      <p:pic>
        <p:nvPicPr>
          <p:cNvPr id="4" name="Picture 3">
            <a:extLst>
              <a:ext uri="{FF2B5EF4-FFF2-40B4-BE49-F238E27FC236}">
                <a16:creationId xmlns:a16="http://schemas.microsoft.com/office/drawing/2014/main" id="{1FAC8503-71DA-0882-4A7B-5C81772302D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52368" y="401190"/>
            <a:ext cx="6120130" cy="5915660"/>
          </a:xfrm>
          <a:prstGeom prst="rect">
            <a:avLst/>
          </a:prstGeom>
          <a:noFill/>
          <a:ln>
            <a:noFill/>
          </a:ln>
        </p:spPr>
      </p:pic>
    </p:spTree>
    <p:extLst>
      <p:ext uri="{BB962C8B-B14F-4D97-AF65-F5344CB8AC3E}">
        <p14:creationId xmlns:p14="http://schemas.microsoft.com/office/powerpoint/2010/main" val="2924003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96239-FF45-A87B-672B-45827EDFB10F}"/>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Introduction :</a:t>
            </a:r>
          </a:p>
        </p:txBody>
      </p:sp>
      <p:sp>
        <p:nvSpPr>
          <p:cNvPr id="3" name="Content Placeholder 2">
            <a:extLst>
              <a:ext uri="{FF2B5EF4-FFF2-40B4-BE49-F238E27FC236}">
                <a16:creationId xmlns:a16="http://schemas.microsoft.com/office/drawing/2014/main" id="{9D8144AF-66C2-CF49-3A01-6DDC14FECACA}"/>
              </a:ext>
            </a:extLst>
          </p:cNvPr>
          <p:cNvSpPr>
            <a:spLocks noGrp="1"/>
          </p:cNvSpPr>
          <p:nvPr>
            <p:ph idx="1"/>
          </p:nvPr>
        </p:nvSpPr>
        <p:spPr>
          <a:xfrm>
            <a:off x="1097280" y="1845734"/>
            <a:ext cx="10761928" cy="4023360"/>
          </a:xfrm>
        </p:spPr>
        <p:txBody>
          <a:bodyPr>
            <a:normAutofit lnSpcReduction="10000"/>
          </a:bodyPr>
          <a:lstStyle/>
          <a:p>
            <a:pPr algn="just">
              <a:lnSpc>
                <a:spcPct val="107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Tour Planner project is an innovative web application designed to revolutionize the way </a:t>
            </a:r>
            <a:r>
              <a:rPr lang="en-IN" sz="1600" dirty="0" err="1">
                <a:effectLst/>
                <a:latin typeface="Times New Roman" panose="02020603050405020304" pitchFamily="18" charset="0"/>
                <a:ea typeface="Calibri" panose="020F0502020204030204" pitchFamily="34" charset="0"/>
                <a:cs typeface="Times New Roman" panose="02020603050405020304" pitchFamily="18" charset="0"/>
              </a:rPr>
              <a:t>travlers</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plan and manage their trips. At its core, the platform offers a comprehensive suite of tools and features aimed at simplifying the entire travel process, from destination exploration to itinerary creation and booking management .One of the key components of the Tour Planner project is its robust destination exploration feature. Users have access to a vast database of destinations, each accompanied by detailed information such as popular attractions, local culture, weather forecasts, and travel advisories. This wealth of information empowers users to make informed decisions when selecting their next travel destination.</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Once users have chosen their destination, they can leverage the platform's itinerary creation tools to design personalized travel plans. From selecting specific attractions and activities to booking accommodations and transportation, users have full control over every aspect of their itinerary. The intuitive interface makes it easy for users to drag and drop elements to create the perfect travel schedule tailored to their </a:t>
            </a:r>
            <a:r>
              <a:rPr lang="en-IN" sz="1600" dirty="0" err="1">
                <a:effectLst/>
                <a:latin typeface="Times New Roman" panose="02020603050405020304" pitchFamily="18" charset="0"/>
                <a:ea typeface="Calibri" panose="020F0502020204030204" pitchFamily="34" charset="0"/>
                <a:cs typeface="Times New Roman" panose="02020603050405020304" pitchFamily="18" charset="0"/>
              </a:rPr>
              <a:t>preferences.Collaboration</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is another key aspect of the Tour Planner project. Users can invite friends, family, or fellow </a:t>
            </a:r>
            <a:r>
              <a:rPr lang="en-IN" sz="1600" dirty="0" err="1">
                <a:effectLst/>
                <a:latin typeface="Times New Roman" panose="02020603050405020304" pitchFamily="18" charset="0"/>
                <a:ea typeface="Calibri" panose="020F0502020204030204" pitchFamily="34" charset="0"/>
                <a:cs typeface="Times New Roman" panose="02020603050405020304" pitchFamily="18" charset="0"/>
              </a:rPr>
              <a:t>travelers</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to collaborate on trip planning, enabling seamless coordination and communication within groups. This feature is particularly useful for group trips or family vacations, where multiple individuals need to contribute to the planning process.</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4321071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70E8-026B-60AA-77F3-1B1B61790472}"/>
              </a:ext>
            </a:extLst>
          </p:cNvPr>
          <p:cNvSpPr>
            <a:spLocks noGrp="1"/>
          </p:cNvSpPr>
          <p:nvPr>
            <p:ph type="title" idx="4294967295"/>
          </p:nvPr>
        </p:nvSpPr>
        <p:spPr>
          <a:xfrm>
            <a:off x="677429" y="2971800"/>
            <a:ext cx="4388498" cy="543086"/>
          </a:xfrm>
        </p:spPr>
        <p:txBody>
          <a:bodyPr>
            <a:normAutofit fontScale="90000"/>
          </a:bodyPr>
          <a:lstStyle/>
          <a:p>
            <a:r>
              <a:rPr lang="en-IN" dirty="0"/>
              <a:t>Sequence Diagram</a:t>
            </a:r>
            <a:r>
              <a:rPr lang="en-IN" dirty="0">
                <a:sym typeface="Wingdings" panose="05000000000000000000" pitchFamily="2" charset="2"/>
              </a:rPr>
              <a:t>: </a:t>
            </a:r>
            <a:br>
              <a:rPr lang="en-IN" dirty="0">
                <a:sym typeface="Wingdings" panose="05000000000000000000" pitchFamily="2" charset="2"/>
              </a:rPr>
            </a:br>
            <a:r>
              <a:rPr lang="en-IN" dirty="0">
                <a:sym typeface="Wingdings" panose="05000000000000000000" pitchFamily="2" charset="2"/>
              </a:rPr>
              <a:t>(Admin)</a:t>
            </a:r>
            <a:endParaRPr lang="en-IN" dirty="0"/>
          </a:p>
        </p:txBody>
      </p:sp>
      <p:pic>
        <p:nvPicPr>
          <p:cNvPr id="5" name="Picture 4">
            <a:extLst>
              <a:ext uri="{FF2B5EF4-FFF2-40B4-BE49-F238E27FC236}">
                <a16:creationId xmlns:a16="http://schemas.microsoft.com/office/drawing/2014/main" id="{381AE54C-8D45-6BA0-0A53-4C65E5DE13F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65927" y="214604"/>
            <a:ext cx="6690644" cy="6008914"/>
          </a:xfrm>
          <a:prstGeom prst="rect">
            <a:avLst/>
          </a:prstGeom>
          <a:noFill/>
          <a:ln>
            <a:noFill/>
          </a:ln>
        </p:spPr>
      </p:pic>
    </p:spTree>
    <p:extLst>
      <p:ext uri="{BB962C8B-B14F-4D97-AF65-F5344CB8AC3E}">
        <p14:creationId xmlns:p14="http://schemas.microsoft.com/office/powerpoint/2010/main" val="2881573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C3599-3712-7B0D-4615-2C1C96D8126C}"/>
              </a:ext>
            </a:extLst>
          </p:cNvPr>
          <p:cNvSpPr>
            <a:spLocks noGrp="1"/>
          </p:cNvSpPr>
          <p:nvPr>
            <p:ph type="title" idx="4294967295"/>
          </p:nvPr>
        </p:nvSpPr>
        <p:spPr>
          <a:xfrm>
            <a:off x="7147249" y="2256437"/>
            <a:ext cx="4814596" cy="1449387"/>
          </a:xfrm>
        </p:spPr>
        <p:txBody>
          <a:bodyPr/>
          <a:lstStyle/>
          <a:p>
            <a:r>
              <a:rPr lang="en-IN" dirty="0"/>
              <a:t>Sequence Diagram</a:t>
            </a:r>
            <a:r>
              <a:rPr lang="en-IN" dirty="0">
                <a:sym typeface="Wingdings" panose="05000000000000000000" pitchFamily="2" charset="2"/>
              </a:rPr>
              <a:t>: </a:t>
            </a:r>
            <a:br>
              <a:rPr lang="en-IN" dirty="0">
                <a:sym typeface="Wingdings" panose="05000000000000000000" pitchFamily="2" charset="2"/>
              </a:rPr>
            </a:br>
            <a:r>
              <a:rPr lang="en-IN" dirty="0">
                <a:sym typeface="Wingdings" panose="05000000000000000000" pitchFamily="2" charset="2"/>
              </a:rPr>
              <a:t>(User)</a:t>
            </a:r>
            <a:endParaRPr lang="en-IN" dirty="0"/>
          </a:p>
        </p:txBody>
      </p:sp>
      <p:pic>
        <p:nvPicPr>
          <p:cNvPr id="5" name="Picture 4">
            <a:extLst>
              <a:ext uri="{FF2B5EF4-FFF2-40B4-BE49-F238E27FC236}">
                <a16:creationId xmlns:a16="http://schemas.microsoft.com/office/drawing/2014/main" id="{26C03A26-E985-1A0C-2368-8F757003D3B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0004" y="82789"/>
            <a:ext cx="6093460" cy="6151245"/>
          </a:xfrm>
          <a:prstGeom prst="rect">
            <a:avLst/>
          </a:prstGeom>
          <a:noFill/>
          <a:ln>
            <a:noFill/>
          </a:ln>
        </p:spPr>
      </p:pic>
    </p:spTree>
    <p:extLst>
      <p:ext uri="{BB962C8B-B14F-4D97-AF65-F5344CB8AC3E}">
        <p14:creationId xmlns:p14="http://schemas.microsoft.com/office/powerpoint/2010/main" val="8258712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27CE5-CDF9-3189-4386-018CFE8E4036}"/>
              </a:ext>
            </a:extLst>
          </p:cNvPr>
          <p:cNvSpPr>
            <a:spLocks noGrp="1"/>
          </p:cNvSpPr>
          <p:nvPr>
            <p:ph type="title" idx="4294967295"/>
          </p:nvPr>
        </p:nvSpPr>
        <p:spPr>
          <a:xfrm>
            <a:off x="4490720" y="227013"/>
            <a:ext cx="2804160" cy="738187"/>
          </a:xfrm>
        </p:spPr>
        <p:txBody>
          <a:bodyPr>
            <a:normAutofit fontScale="90000"/>
          </a:bodyPr>
          <a:lstStyle/>
          <a:p>
            <a:r>
              <a:rPr lang="en-IN" dirty="0"/>
              <a:t>Table Data:</a:t>
            </a:r>
          </a:p>
        </p:txBody>
      </p:sp>
      <p:pic>
        <p:nvPicPr>
          <p:cNvPr id="7" name="Picture 6">
            <a:extLst>
              <a:ext uri="{FF2B5EF4-FFF2-40B4-BE49-F238E27FC236}">
                <a16:creationId xmlns:a16="http://schemas.microsoft.com/office/drawing/2014/main" id="{A48862BD-795A-DEF6-CF6B-9AE541D4B63E}"/>
              </a:ext>
            </a:extLst>
          </p:cNvPr>
          <p:cNvPicPr>
            <a:picLocks noChangeAspect="1"/>
          </p:cNvPicPr>
          <p:nvPr/>
        </p:nvPicPr>
        <p:blipFill>
          <a:blip r:embed="rId2"/>
          <a:stretch>
            <a:fillRect/>
          </a:stretch>
        </p:blipFill>
        <p:spPr>
          <a:xfrm>
            <a:off x="1352939" y="1520890"/>
            <a:ext cx="9395925" cy="4161453"/>
          </a:xfrm>
          <a:prstGeom prst="rect">
            <a:avLst/>
          </a:prstGeom>
        </p:spPr>
      </p:pic>
    </p:spTree>
    <p:extLst>
      <p:ext uri="{BB962C8B-B14F-4D97-AF65-F5344CB8AC3E}">
        <p14:creationId xmlns:p14="http://schemas.microsoft.com/office/powerpoint/2010/main" val="2560708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EFD81C-E4A3-C3B3-D21D-A77EE11F16CD}"/>
              </a:ext>
            </a:extLst>
          </p:cNvPr>
          <p:cNvPicPr>
            <a:picLocks noChangeAspect="1"/>
          </p:cNvPicPr>
          <p:nvPr/>
        </p:nvPicPr>
        <p:blipFill>
          <a:blip r:embed="rId2"/>
          <a:stretch>
            <a:fillRect/>
          </a:stretch>
        </p:blipFill>
        <p:spPr>
          <a:xfrm>
            <a:off x="1380932" y="1147665"/>
            <a:ext cx="8920064" cy="3298693"/>
          </a:xfrm>
          <a:prstGeom prst="rect">
            <a:avLst/>
          </a:prstGeom>
        </p:spPr>
      </p:pic>
    </p:spTree>
    <p:extLst>
      <p:ext uri="{BB962C8B-B14F-4D97-AF65-F5344CB8AC3E}">
        <p14:creationId xmlns:p14="http://schemas.microsoft.com/office/powerpoint/2010/main" val="12501042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CAE650A-1FE3-9A19-E3F6-43E03117A988}"/>
              </a:ext>
            </a:extLst>
          </p:cNvPr>
          <p:cNvPicPr>
            <a:picLocks noChangeAspect="1"/>
          </p:cNvPicPr>
          <p:nvPr/>
        </p:nvPicPr>
        <p:blipFill>
          <a:blip r:embed="rId2"/>
          <a:stretch>
            <a:fillRect/>
          </a:stretch>
        </p:blipFill>
        <p:spPr>
          <a:xfrm>
            <a:off x="429208" y="821094"/>
            <a:ext cx="11551298" cy="5066522"/>
          </a:xfrm>
          <a:prstGeom prst="rect">
            <a:avLst/>
          </a:prstGeom>
        </p:spPr>
      </p:pic>
    </p:spTree>
    <p:extLst>
      <p:ext uri="{BB962C8B-B14F-4D97-AF65-F5344CB8AC3E}">
        <p14:creationId xmlns:p14="http://schemas.microsoft.com/office/powerpoint/2010/main" val="29823898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421282-7F70-C8C5-78D9-97FDB6F313AA}"/>
              </a:ext>
            </a:extLst>
          </p:cNvPr>
          <p:cNvPicPr>
            <a:picLocks noChangeAspect="1"/>
          </p:cNvPicPr>
          <p:nvPr/>
        </p:nvPicPr>
        <p:blipFill>
          <a:blip r:embed="rId2"/>
          <a:stretch>
            <a:fillRect/>
          </a:stretch>
        </p:blipFill>
        <p:spPr>
          <a:xfrm>
            <a:off x="699796" y="326571"/>
            <a:ext cx="10664890" cy="5678212"/>
          </a:xfrm>
          <a:prstGeom prst="rect">
            <a:avLst/>
          </a:prstGeom>
        </p:spPr>
      </p:pic>
    </p:spTree>
    <p:extLst>
      <p:ext uri="{BB962C8B-B14F-4D97-AF65-F5344CB8AC3E}">
        <p14:creationId xmlns:p14="http://schemas.microsoft.com/office/powerpoint/2010/main" val="9852269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12A7F0-6CE3-6F9C-E6D0-72871A8F905A}"/>
              </a:ext>
            </a:extLst>
          </p:cNvPr>
          <p:cNvSpPr txBox="1"/>
          <p:nvPr/>
        </p:nvSpPr>
        <p:spPr>
          <a:xfrm>
            <a:off x="3169920" y="2321004"/>
            <a:ext cx="5364480" cy="1107996"/>
          </a:xfrm>
          <a:prstGeom prst="rect">
            <a:avLst/>
          </a:prstGeom>
          <a:noFill/>
        </p:spPr>
        <p:txBody>
          <a:bodyPr wrap="square" rtlCol="0">
            <a:spAutoFit/>
          </a:bodyPr>
          <a:lstStyle/>
          <a:p>
            <a:r>
              <a:rPr lang="en-IN" sz="6600" dirty="0"/>
              <a:t>Output Slides :</a:t>
            </a:r>
          </a:p>
        </p:txBody>
      </p:sp>
    </p:spTree>
    <p:extLst>
      <p:ext uri="{BB962C8B-B14F-4D97-AF65-F5344CB8AC3E}">
        <p14:creationId xmlns:p14="http://schemas.microsoft.com/office/powerpoint/2010/main" val="29243174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832D2-7315-4CE4-FB91-E83DBE0EBAF7}"/>
              </a:ext>
            </a:extLst>
          </p:cNvPr>
          <p:cNvSpPr>
            <a:spLocks noGrp="1"/>
          </p:cNvSpPr>
          <p:nvPr>
            <p:ph type="title"/>
          </p:nvPr>
        </p:nvSpPr>
        <p:spPr>
          <a:xfrm>
            <a:off x="1097280" y="286604"/>
            <a:ext cx="10058400" cy="963076"/>
          </a:xfrm>
        </p:spPr>
        <p:txBody>
          <a:bodyPr/>
          <a:lstStyle/>
          <a:p>
            <a:r>
              <a:rPr lang="en-IN" dirty="0"/>
              <a:t>Registration:</a:t>
            </a:r>
          </a:p>
        </p:txBody>
      </p:sp>
      <p:sp>
        <p:nvSpPr>
          <p:cNvPr id="4" name="Rectangle 8">
            <a:extLst>
              <a:ext uri="{FF2B5EF4-FFF2-40B4-BE49-F238E27FC236}">
                <a16:creationId xmlns:a16="http://schemas.microsoft.com/office/drawing/2014/main" id="{B341CEAB-E3CD-8978-3B64-DB5DAA09DE42}"/>
              </a:ext>
            </a:extLst>
          </p:cNvPr>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5" name="Rectangle 9">
            <a:extLst>
              <a:ext uri="{FF2B5EF4-FFF2-40B4-BE49-F238E27FC236}">
                <a16:creationId xmlns:a16="http://schemas.microsoft.com/office/drawing/2014/main" id="{1EB9DC14-9E15-0948-3DE4-6A7131A65BE8}"/>
              </a:ext>
            </a:extLst>
          </p:cNvPr>
          <p:cNvSpPr>
            <a:spLocks noChangeArrowheads="1"/>
          </p:cNvSpPr>
          <p:nvPr/>
        </p:nvSpPr>
        <p:spPr bwMode="auto">
          <a:xfrm>
            <a:off x="152400" y="34893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 name="Rectangle 10">
            <a:extLst>
              <a:ext uri="{FF2B5EF4-FFF2-40B4-BE49-F238E27FC236}">
                <a16:creationId xmlns:a16="http://schemas.microsoft.com/office/drawing/2014/main" id="{156DDF1B-907B-3995-8BBB-44D37F511467}"/>
              </a:ext>
            </a:extLst>
          </p:cNvPr>
          <p:cNvSpPr>
            <a:spLocks noChangeArrowheads="1"/>
          </p:cNvSpPr>
          <p:nvPr/>
        </p:nvSpPr>
        <p:spPr bwMode="auto">
          <a:xfrm>
            <a:off x="152400" y="645318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Rectangle 11">
            <a:extLst>
              <a:ext uri="{FF2B5EF4-FFF2-40B4-BE49-F238E27FC236}">
                <a16:creationId xmlns:a16="http://schemas.microsoft.com/office/drawing/2014/main" id="{6C1744BC-A5D5-EABA-F9A4-CAFA5DF5CEA7}"/>
              </a:ext>
            </a:extLst>
          </p:cNvPr>
          <p:cNvSpPr>
            <a:spLocks noChangeArrowheads="1"/>
          </p:cNvSpPr>
          <p:nvPr/>
        </p:nvSpPr>
        <p:spPr bwMode="auto">
          <a:xfrm>
            <a:off x="152400" y="93567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8" name="Rectangle 12">
            <a:extLst>
              <a:ext uri="{FF2B5EF4-FFF2-40B4-BE49-F238E27FC236}">
                <a16:creationId xmlns:a16="http://schemas.microsoft.com/office/drawing/2014/main" id="{FDC5073E-BD4A-750D-040D-F96D857726B9}"/>
              </a:ext>
            </a:extLst>
          </p:cNvPr>
          <p:cNvSpPr>
            <a:spLocks noChangeArrowheads="1"/>
          </p:cNvSpPr>
          <p:nvPr/>
        </p:nvSpPr>
        <p:spPr bwMode="auto">
          <a:xfrm>
            <a:off x="152400" y="122904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0" name="Rectangle 14">
            <a:extLst>
              <a:ext uri="{FF2B5EF4-FFF2-40B4-BE49-F238E27FC236}">
                <a16:creationId xmlns:a16="http://schemas.microsoft.com/office/drawing/2014/main" id="{0BEFCB82-7770-C435-9102-757F5259701E}"/>
              </a:ext>
            </a:extLst>
          </p:cNvPr>
          <p:cNvSpPr>
            <a:spLocks noChangeArrowheads="1"/>
          </p:cNvSpPr>
          <p:nvPr/>
        </p:nvSpPr>
        <p:spPr bwMode="auto">
          <a:xfrm>
            <a:off x="152400" y="18173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1" name="Rectangle 15">
            <a:extLst>
              <a:ext uri="{FF2B5EF4-FFF2-40B4-BE49-F238E27FC236}">
                <a16:creationId xmlns:a16="http://schemas.microsoft.com/office/drawing/2014/main" id="{0D25D715-BF15-15C7-8EEF-ECBA041B9716}"/>
              </a:ext>
            </a:extLst>
          </p:cNvPr>
          <p:cNvSpPr>
            <a:spLocks noChangeArrowheads="1"/>
          </p:cNvSpPr>
          <p:nvPr/>
        </p:nvSpPr>
        <p:spPr bwMode="auto">
          <a:xfrm>
            <a:off x="152400" y="181737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6" name="Picture 15">
            <a:extLst>
              <a:ext uri="{FF2B5EF4-FFF2-40B4-BE49-F238E27FC236}">
                <a16:creationId xmlns:a16="http://schemas.microsoft.com/office/drawing/2014/main" id="{4484E524-9D16-8319-653D-9C202D50D3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40970" y="1817053"/>
            <a:ext cx="9395927" cy="4397133"/>
          </a:xfrm>
          <a:prstGeom prst="rect">
            <a:avLst/>
          </a:prstGeom>
        </p:spPr>
      </p:pic>
    </p:spTree>
    <p:extLst>
      <p:ext uri="{BB962C8B-B14F-4D97-AF65-F5344CB8AC3E}">
        <p14:creationId xmlns:p14="http://schemas.microsoft.com/office/powerpoint/2010/main" val="28761693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025A-EEF9-17EB-47D1-E72ABF9FA730}"/>
              </a:ext>
            </a:extLst>
          </p:cNvPr>
          <p:cNvSpPr>
            <a:spLocks noGrp="1"/>
          </p:cNvSpPr>
          <p:nvPr>
            <p:ph type="title"/>
          </p:nvPr>
        </p:nvSpPr>
        <p:spPr>
          <a:xfrm>
            <a:off x="1097280" y="286603"/>
            <a:ext cx="10058400" cy="891957"/>
          </a:xfrm>
        </p:spPr>
        <p:txBody>
          <a:bodyPr/>
          <a:lstStyle/>
          <a:p>
            <a:r>
              <a:rPr lang="en-IN" dirty="0"/>
              <a:t>Login:</a:t>
            </a:r>
          </a:p>
        </p:txBody>
      </p:sp>
      <p:pic>
        <p:nvPicPr>
          <p:cNvPr id="6" name="Picture 5">
            <a:extLst>
              <a:ext uri="{FF2B5EF4-FFF2-40B4-BE49-F238E27FC236}">
                <a16:creationId xmlns:a16="http://schemas.microsoft.com/office/drawing/2014/main" id="{BD36D28E-DAC0-76AE-3B75-EA122995D8A6}"/>
              </a:ext>
            </a:extLst>
          </p:cNvPr>
          <p:cNvPicPr>
            <a:picLocks noChangeAspect="1"/>
          </p:cNvPicPr>
          <p:nvPr/>
        </p:nvPicPr>
        <p:blipFill>
          <a:blip r:embed="rId2"/>
          <a:stretch>
            <a:fillRect/>
          </a:stretch>
        </p:blipFill>
        <p:spPr>
          <a:xfrm>
            <a:off x="1754156" y="1922106"/>
            <a:ext cx="9032032" cy="4236098"/>
          </a:xfrm>
          <a:prstGeom prst="rect">
            <a:avLst/>
          </a:prstGeom>
        </p:spPr>
      </p:pic>
    </p:spTree>
    <p:extLst>
      <p:ext uri="{BB962C8B-B14F-4D97-AF65-F5344CB8AC3E}">
        <p14:creationId xmlns:p14="http://schemas.microsoft.com/office/powerpoint/2010/main" val="3669309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24C38-0AD4-36BE-BE12-F820D32AAE33}"/>
              </a:ext>
            </a:extLst>
          </p:cNvPr>
          <p:cNvSpPr>
            <a:spLocks noGrp="1"/>
          </p:cNvSpPr>
          <p:nvPr>
            <p:ph type="title"/>
          </p:nvPr>
        </p:nvSpPr>
        <p:spPr>
          <a:xfrm>
            <a:off x="1097280" y="286603"/>
            <a:ext cx="10058400" cy="721103"/>
          </a:xfrm>
        </p:spPr>
        <p:txBody>
          <a:bodyPr/>
          <a:lstStyle/>
          <a:p>
            <a:r>
              <a:rPr lang="en-IN" dirty="0"/>
              <a:t>Package Booking Screen:</a:t>
            </a:r>
          </a:p>
        </p:txBody>
      </p:sp>
      <p:pic>
        <p:nvPicPr>
          <p:cNvPr id="6" name="Picture 5">
            <a:extLst>
              <a:ext uri="{FF2B5EF4-FFF2-40B4-BE49-F238E27FC236}">
                <a16:creationId xmlns:a16="http://schemas.microsoft.com/office/drawing/2014/main" id="{63E51B0B-EBCC-5D12-02CB-0CF6F9E9341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08922" y="1856792"/>
            <a:ext cx="9041363" cy="4217437"/>
          </a:xfrm>
          <a:prstGeom prst="rect">
            <a:avLst/>
          </a:prstGeom>
        </p:spPr>
      </p:pic>
    </p:spTree>
    <p:extLst>
      <p:ext uri="{BB962C8B-B14F-4D97-AF65-F5344CB8AC3E}">
        <p14:creationId xmlns:p14="http://schemas.microsoft.com/office/powerpoint/2010/main" val="1255406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5FDEA-42ED-49AB-9A9F-EDD5186E23EB}"/>
              </a:ext>
            </a:extLst>
          </p:cNvPr>
          <p:cNvSpPr>
            <a:spLocks noGrp="1"/>
          </p:cNvSpPr>
          <p:nvPr>
            <p:ph type="title"/>
          </p:nvPr>
        </p:nvSpPr>
        <p:spPr/>
        <p:txBody>
          <a:bodyPr>
            <a:normAutofit/>
          </a:bodyPr>
          <a:lstStyle/>
          <a:p>
            <a:r>
              <a:rPr lang="en-US" sz="3500" b="1" dirty="0">
                <a:effectLst/>
                <a:latin typeface="Times New Roman" panose="02020603050405020304" pitchFamily="18" charset="0"/>
                <a:ea typeface="Times New Roman" panose="02020603050405020304" pitchFamily="18" charset="0"/>
              </a:rPr>
              <a:t>Existing System and Need for System :</a:t>
            </a:r>
            <a:br>
              <a:rPr lang="en-IN" sz="3500" b="1" dirty="0">
                <a:effectLst/>
                <a:latin typeface="Times New Roman" panose="02020603050405020304" pitchFamily="18" charset="0"/>
                <a:ea typeface="Times New Roman" panose="02020603050405020304" pitchFamily="18" charset="0"/>
              </a:rPr>
            </a:br>
            <a:endParaRPr lang="en-IN" sz="3500" dirty="0"/>
          </a:p>
        </p:txBody>
      </p:sp>
      <p:sp>
        <p:nvSpPr>
          <p:cNvPr id="3" name="Content Placeholder 2">
            <a:extLst>
              <a:ext uri="{FF2B5EF4-FFF2-40B4-BE49-F238E27FC236}">
                <a16:creationId xmlns:a16="http://schemas.microsoft.com/office/drawing/2014/main" id="{37525E2D-27E0-9704-2307-491A3A9D63A5}"/>
              </a:ext>
            </a:extLst>
          </p:cNvPr>
          <p:cNvSpPr>
            <a:spLocks noGrp="1"/>
          </p:cNvSpPr>
          <p:nvPr>
            <p:ph idx="1"/>
          </p:nvPr>
        </p:nvSpPr>
        <p:spPr>
          <a:xfrm>
            <a:off x="1066800" y="2013685"/>
            <a:ext cx="10058400" cy="4023360"/>
          </a:xfrm>
        </p:spPr>
        <p:txBody>
          <a:bodyPr>
            <a:normAutofit lnSpcReduction="10000"/>
          </a:bodyPr>
          <a:lstStyle/>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The existing system is manual system. Needs to be converted into automated system.</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Static information is provided for each package, including destinations and brief descriptions.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No interactive features for booking or customization.</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No real-time or automated booking process.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No integrated system for real-time monitoring of profits and financial data related to bookings.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Less Security.</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It was not reliable</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105239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01E59-42AB-0820-CF57-BFA602BB40C1}"/>
              </a:ext>
            </a:extLst>
          </p:cNvPr>
          <p:cNvSpPr>
            <a:spLocks noGrp="1"/>
          </p:cNvSpPr>
          <p:nvPr>
            <p:ph type="title"/>
          </p:nvPr>
        </p:nvSpPr>
        <p:spPr>
          <a:xfrm>
            <a:off x="1097280" y="286604"/>
            <a:ext cx="10058400" cy="795748"/>
          </a:xfrm>
        </p:spPr>
        <p:txBody>
          <a:bodyPr>
            <a:normAutofit/>
          </a:bodyPr>
          <a:lstStyle/>
          <a:p>
            <a:r>
              <a:rPr lang="en-IN" sz="4000" dirty="0">
                <a:effectLst/>
                <a:latin typeface="Calibri" panose="020F0502020204030204" pitchFamily="34" charset="0"/>
                <a:ea typeface="Calibri" panose="020F0502020204030204" pitchFamily="34" charset="0"/>
                <a:cs typeface="Times New Roman" panose="02020603050405020304" pitchFamily="18" charset="0"/>
              </a:rPr>
              <a:t>Ticket Reservation Screen :</a:t>
            </a:r>
            <a:endParaRPr lang="en-IN" sz="4000" dirty="0"/>
          </a:p>
        </p:txBody>
      </p:sp>
      <p:pic>
        <p:nvPicPr>
          <p:cNvPr id="6" name="Picture 5">
            <a:extLst>
              <a:ext uri="{FF2B5EF4-FFF2-40B4-BE49-F238E27FC236}">
                <a16:creationId xmlns:a16="http://schemas.microsoft.com/office/drawing/2014/main" id="{7A6C80C5-7C92-9F8F-F56D-DC4034CE1811}"/>
              </a:ext>
            </a:extLst>
          </p:cNvPr>
          <p:cNvPicPr>
            <a:picLocks noChangeAspect="1"/>
          </p:cNvPicPr>
          <p:nvPr/>
        </p:nvPicPr>
        <p:blipFill>
          <a:blip r:embed="rId2"/>
          <a:stretch>
            <a:fillRect/>
          </a:stretch>
        </p:blipFill>
        <p:spPr>
          <a:xfrm>
            <a:off x="1268963" y="1968759"/>
            <a:ext cx="9022702" cy="4282751"/>
          </a:xfrm>
          <a:prstGeom prst="rect">
            <a:avLst/>
          </a:prstGeom>
        </p:spPr>
      </p:pic>
    </p:spTree>
    <p:extLst>
      <p:ext uri="{BB962C8B-B14F-4D97-AF65-F5344CB8AC3E}">
        <p14:creationId xmlns:p14="http://schemas.microsoft.com/office/powerpoint/2010/main" val="2991909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3C039-E7DF-3AAC-6E7A-C4A0D79305FC}"/>
              </a:ext>
            </a:extLst>
          </p:cNvPr>
          <p:cNvSpPr>
            <a:spLocks noGrp="1"/>
          </p:cNvSpPr>
          <p:nvPr>
            <p:ph type="title"/>
          </p:nvPr>
        </p:nvSpPr>
        <p:spPr>
          <a:xfrm>
            <a:off x="1066800" y="687820"/>
            <a:ext cx="10058400" cy="795748"/>
          </a:xfrm>
        </p:spPr>
        <p:txBody>
          <a:bodyPr>
            <a:noAutofit/>
          </a:bodyPr>
          <a:lstStyle/>
          <a:p>
            <a:r>
              <a:rPr lang="en-US" sz="3600" b="1" dirty="0">
                <a:effectLst/>
                <a:latin typeface="Times New Roman" panose="02020603050405020304" pitchFamily="18" charset="0"/>
                <a:ea typeface="Times New Roman" panose="02020603050405020304" pitchFamily="18" charset="0"/>
              </a:rPr>
              <a:t>Confirm Ticket  Screen:</a:t>
            </a:r>
            <a:br>
              <a:rPr lang="en-IN" sz="3600" dirty="0">
                <a:effectLst/>
                <a:latin typeface="Times New Roman" panose="02020603050405020304" pitchFamily="18" charset="0"/>
                <a:ea typeface="Times New Roman" panose="02020603050405020304" pitchFamily="18" charset="0"/>
              </a:rPr>
            </a:br>
            <a:endParaRPr lang="en-IN" sz="3600" dirty="0"/>
          </a:p>
        </p:txBody>
      </p:sp>
      <p:pic>
        <p:nvPicPr>
          <p:cNvPr id="6" name="Picture 5">
            <a:extLst>
              <a:ext uri="{FF2B5EF4-FFF2-40B4-BE49-F238E27FC236}">
                <a16:creationId xmlns:a16="http://schemas.microsoft.com/office/drawing/2014/main" id="{4259D4AF-2889-E823-C592-A2303A763BE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6800" y="1817052"/>
            <a:ext cx="10232571" cy="4353128"/>
          </a:xfrm>
          <a:prstGeom prst="rect">
            <a:avLst/>
          </a:prstGeom>
          <a:noFill/>
          <a:ln>
            <a:noFill/>
          </a:ln>
        </p:spPr>
      </p:pic>
    </p:spTree>
    <p:extLst>
      <p:ext uri="{BB962C8B-B14F-4D97-AF65-F5344CB8AC3E}">
        <p14:creationId xmlns:p14="http://schemas.microsoft.com/office/powerpoint/2010/main" val="15506676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A028C-3349-BB33-4E51-BD005EF1CF18}"/>
              </a:ext>
            </a:extLst>
          </p:cNvPr>
          <p:cNvSpPr>
            <a:spLocks noGrp="1"/>
          </p:cNvSpPr>
          <p:nvPr>
            <p:ph type="title"/>
          </p:nvPr>
        </p:nvSpPr>
        <p:spPr>
          <a:xfrm>
            <a:off x="1066800" y="945134"/>
            <a:ext cx="10058400" cy="702409"/>
          </a:xfrm>
        </p:spPr>
        <p:txBody>
          <a:bodyPr>
            <a:normAutofit fontScale="90000"/>
          </a:bodyPr>
          <a:lstStyle/>
          <a:p>
            <a:r>
              <a:rPr lang="en-US" sz="4000" b="1" dirty="0">
                <a:effectLst/>
                <a:latin typeface="Times New Roman" panose="02020603050405020304" pitchFamily="18" charset="0"/>
                <a:ea typeface="Times New Roman" panose="02020603050405020304" pitchFamily="18" charset="0"/>
              </a:rPr>
              <a:t>Admin side Screen :</a:t>
            </a:r>
            <a:br>
              <a:rPr lang="en-IN" sz="1800" dirty="0">
                <a:effectLst/>
                <a:latin typeface="Times New Roman" panose="02020603050405020304" pitchFamily="18" charset="0"/>
                <a:ea typeface="Times New Roman" panose="02020603050405020304" pitchFamily="18" charset="0"/>
              </a:rPr>
            </a:br>
            <a:endParaRPr lang="en-IN" dirty="0"/>
          </a:p>
        </p:txBody>
      </p:sp>
      <p:pic>
        <p:nvPicPr>
          <p:cNvPr id="6" name="Picture 5">
            <a:extLst>
              <a:ext uri="{FF2B5EF4-FFF2-40B4-BE49-F238E27FC236}">
                <a16:creationId xmlns:a16="http://schemas.microsoft.com/office/drawing/2014/main" id="{7110263E-B630-AADD-9487-5A0821F4B5FD}"/>
              </a:ext>
            </a:extLst>
          </p:cNvPr>
          <p:cNvPicPr>
            <a:picLocks noChangeAspect="1"/>
          </p:cNvPicPr>
          <p:nvPr/>
        </p:nvPicPr>
        <p:blipFill>
          <a:blip r:embed="rId2"/>
          <a:stretch>
            <a:fillRect/>
          </a:stretch>
        </p:blipFill>
        <p:spPr>
          <a:xfrm>
            <a:off x="1595534" y="1817052"/>
            <a:ext cx="9529665" cy="4387805"/>
          </a:xfrm>
          <a:prstGeom prst="rect">
            <a:avLst/>
          </a:prstGeom>
        </p:spPr>
      </p:pic>
    </p:spTree>
    <p:extLst>
      <p:ext uri="{BB962C8B-B14F-4D97-AF65-F5344CB8AC3E}">
        <p14:creationId xmlns:p14="http://schemas.microsoft.com/office/powerpoint/2010/main" val="4435192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584B3-D8B6-838B-12D0-10A911E43E79}"/>
              </a:ext>
            </a:extLst>
          </p:cNvPr>
          <p:cNvSpPr>
            <a:spLocks noGrp="1"/>
          </p:cNvSpPr>
          <p:nvPr>
            <p:ph type="title"/>
          </p:nvPr>
        </p:nvSpPr>
        <p:spPr>
          <a:xfrm>
            <a:off x="1036320" y="939746"/>
            <a:ext cx="10058400" cy="627797"/>
          </a:xfrm>
        </p:spPr>
        <p:txBody>
          <a:bodyPr>
            <a:normAutofit fontScale="90000"/>
          </a:bodyPr>
          <a:lstStyle/>
          <a:p>
            <a:r>
              <a:rPr lang="en-US" sz="4000" b="1" dirty="0">
                <a:effectLst/>
                <a:latin typeface="Times New Roman" panose="02020603050405020304" pitchFamily="18" charset="0"/>
                <a:ea typeface="Times New Roman" panose="02020603050405020304" pitchFamily="18" charset="0"/>
              </a:rPr>
              <a:t>Destination Model Screen:</a:t>
            </a:r>
            <a:br>
              <a:rPr lang="en-IN" sz="1800" dirty="0">
                <a:effectLst/>
                <a:latin typeface="Times New Roman" panose="02020603050405020304" pitchFamily="18" charset="0"/>
                <a:ea typeface="Times New Roman" panose="02020603050405020304" pitchFamily="18" charset="0"/>
              </a:rPr>
            </a:br>
            <a:endParaRPr lang="en-IN" dirty="0"/>
          </a:p>
        </p:txBody>
      </p:sp>
      <p:pic>
        <p:nvPicPr>
          <p:cNvPr id="6" name="Picture 5">
            <a:extLst>
              <a:ext uri="{FF2B5EF4-FFF2-40B4-BE49-F238E27FC236}">
                <a16:creationId xmlns:a16="http://schemas.microsoft.com/office/drawing/2014/main" id="{96D026AA-A092-DBEC-ED26-71AF134019B1}"/>
              </a:ext>
            </a:extLst>
          </p:cNvPr>
          <p:cNvPicPr>
            <a:picLocks noChangeAspect="1"/>
          </p:cNvPicPr>
          <p:nvPr/>
        </p:nvPicPr>
        <p:blipFill>
          <a:blip r:embed="rId2"/>
          <a:stretch>
            <a:fillRect/>
          </a:stretch>
        </p:blipFill>
        <p:spPr>
          <a:xfrm>
            <a:off x="1166326" y="1817052"/>
            <a:ext cx="9928393" cy="4350483"/>
          </a:xfrm>
          <a:prstGeom prst="rect">
            <a:avLst/>
          </a:prstGeom>
        </p:spPr>
      </p:pic>
    </p:spTree>
    <p:extLst>
      <p:ext uri="{BB962C8B-B14F-4D97-AF65-F5344CB8AC3E}">
        <p14:creationId xmlns:p14="http://schemas.microsoft.com/office/powerpoint/2010/main" val="3930345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F845D-8264-3C2F-238B-A88C0CC3E682}"/>
              </a:ext>
            </a:extLst>
          </p:cNvPr>
          <p:cNvSpPr>
            <a:spLocks noGrp="1"/>
          </p:cNvSpPr>
          <p:nvPr>
            <p:ph type="title"/>
          </p:nvPr>
        </p:nvSpPr>
        <p:spPr/>
        <p:txBody>
          <a:bodyPr/>
          <a:lstStyle/>
          <a:p>
            <a:r>
              <a:rPr lang="en-US" sz="3600" b="1" dirty="0">
                <a:effectLst/>
                <a:latin typeface="Times New Roman" panose="02020603050405020304" pitchFamily="18" charset="0"/>
                <a:ea typeface="Times New Roman" panose="02020603050405020304" pitchFamily="18" charset="0"/>
              </a:rPr>
              <a:t>Booking Model Screen :</a:t>
            </a:r>
            <a:br>
              <a:rPr lang="en-IN" sz="1800" dirty="0">
                <a:effectLst/>
                <a:latin typeface="Times New Roman" panose="02020603050405020304" pitchFamily="18" charset="0"/>
                <a:ea typeface="Times New Roman" panose="02020603050405020304" pitchFamily="18" charset="0"/>
              </a:rPr>
            </a:br>
            <a:endParaRPr lang="en-IN" dirty="0"/>
          </a:p>
        </p:txBody>
      </p:sp>
      <p:pic>
        <p:nvPicPr>
          <p:cNvPr id="4" name="Picture 3">
            <a:extLst>
              <a:ext uri="{FF2B5EF4-FFF2-40B4-BE49-F238E27FC236}">
                <a16:creationId xmlns:a16="http://schemas.microsoft.com/office/drawing/2014/main" id="{D738933D-B719-8E8B-7603-B7B427982CC9}"/>
              </a:ext>
            </a:extLst>
          </p:cNvPr>
          <p:cNvPicPr>
            <a:picLocks noChangeAspect="1"/>
          </p:cNvPicPr>
          <p:nvPr/>
        </p:nvPicPr>
        <p:blipFill>
          <a:blip r:embed="rId2"/>
          <a:stretch>
            <a:fillRect/>
          </a:stretch>
        </p:blipFill>
        <p:spPr>
          <a:xfrm>
            <a:off x="1097280" y="1817052"/>
            <a:ext cx="10136777" cy="4294499"/>
          </a:xfrm>
          <a:prstGeom prst="rect">
            <a:avLst/>
          </a:prstGeom>
        </p:spPr>
      </p:pic>
    </p:spTree>
    <p:extLst>
      <p:ext uri="{BB962C8B-B14F-4D97-AF65-F5344CB8AC3E}">
        <p14:creationId xmlns:p14="http://schemas.microsoft.com/office/powerpoint/2010/main" val="41525361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E55A3-BF00-AFDD-312B-05B0086EC5E5}"/>
              </a:ext>
            </a:extLst>
          </p:cNvPr>
          <p:cNvSpPr>
            <a:spLocks noGrp="1"/>
          </p:cNvSpPr>
          <p:nvPr>
            <p:ph type="title" idx="4294967295"/>
          </p:nvPr>
        </p:nvSpPr>
        <p:spPr>
          <a:xfrm>
            <a:off x="2682240" y="2446973"/>
            <a:ext cx="7071360" cy="1449387"/>
          </a:xfrm>
        </p:spPr>
        <p:txBody>
          <a:bodyPr>
            <a:noAutofit/>
          </a:bodyPr>
          <a:lstStyle/>
          <a:p>
            <a:r>
              <a:rPr lang="en-IN" sz="10400" dirty="0"/>
              <a:t>Thank You !</a:t>
            </a:r>
          </a:p>
        </p:txBody>
      </p:sp>
    </p:spTree>
    <p:extLst>
      <p:ext uri="{BB962C8B-B14F-4D97-AF65-F5344CB8AC3E}">
        <p14:creationId xmlns:p14="http://schemas.microsoft.com/office/powerpoint/2010/main" val="89761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0F50B7-B5C2-A6D7-9B56-EC8758C124E0}"/>
              </a:ext>
            </a:extLst>
          </p:cNvPr>
          <p:cNvSpPr>
            <a:spLocks noGrp="1"/>
          </p:cNvSpPr>
          <p:nvPr>
            <p:ph idx="1"/>
          </p:nvPr>
        </p:nvSpPr>
        <p:spPr>
          <a:xfrm>
            <a:off x="1143933" y="2172305"/>
            <a:ext cx="10058400" cy="4023360"/>
          </a:xfrm>
        </p:spPr>
        <p:txBody>
          <a:bodyPr>
            <a:normAutofit/>
          </a:bodyPr>
          <a:lstStyle/>
          <a:p>
            <a:pPr marL="342900" lvl="0" indent="-342900" algn="just">
              <a:buFont typeface="Courier New" panose="02070309020205020404" pitchFamily="49" charset="0"/>
              <a:buChar char="o"/>
            </a:pPr>
            <a:r>
              <a:rPr lang="en-US" sz="1800" dirty="0">
                <a:effectLst/>
                <a:latin typeface="Times New Roman" panose="02020603050405020304" pitchFamily="18" charset="0"/>
                <a:ea typeface="Times New Roman" panose="02020603050405020304" pitchFamily="18" charset="0"/>
              </a:rPr>
              <a:t>It Implements an interactive and user-friendly interface for users to explore and book tour packages seamlessly.</a:t>
            </a:r>
            <a:endParaRPr lang="en-IN" sz="1800" dirty="0">
              <a:effectLst/>
              <a:latin typeface="Times New Roman" panose="02020603050405020304" pitchFamily="18" charset="0"/>
              <a:ea typeface="Times New Roman" panose="02020603050405020304" pitchFamily="18" charset="0"/>
            </a:endParaRPr>
          </a:p>
          <a:p>
            <a:pPr marL="342900" lvl="0" indent="-342900" algn="just">
              <a:buFont typeface="Courier New" panose="02070309020205020404" pitchFamily="49" charset="0"/>
              <a:buChar char="o"/>
            </a:pPr>
            <a:r>
              <a:rPr lang="en-US" sz="1800" dirty="0">
                <a:effectLst/>
                <a:latin typeface="Times New Roman" panose="02020603050405020304" pitchFamily="18" charset="0"/>
                <a:ea typeface="Times New Roman" panose="02020603050405020304" pitchFamily="18" charset="0"/>
              </a:rPr>
              <a:t>Provide comprehensive details about each tour package, including destinations, activities, and adventures, to empower users in making informed decisions.</a:t>
            </a:r>
            <a:endParaRPr lang="en-IN" sz="1800" dirty="0">
              <a:effectLst/>
              <a:latin typeface="Times New Roman" panose="02020603050405020304" pitchFamily="18" charset="0"/>
              <a:ea typeface="Times New Roman" panose="02020603050405020304" pitchFamily="18" charset="0"/>
            </a:endParaRPr>
          </a:p>
          <a:p>
            <a:pPr marL="342900" lvl="0" indent="-342900" algn="just">
              <a:buFont typeface="Courier New" panose="02070309020205020404" pitchFamily="49" charset="0"/>
              <a:buChar char="o"/>
            </a:pPr>
            <a:r>
              <a:rPr lang="en-US" sz="1800" dirty="0">
                <a:effectLst/>
                <a:latin typeface="Times New Roman" panose="02020603050405020304" pitchFamily="18" charset="0"/>
                <a:ea typeface="Times New Roman" panose="02020603050405020304" pitchFamily="18" charset="0"/>
              </a:rPr>
              <a:t>An automated system for managing bookings, including features for viewing, updating, and cancelling bookings.</a:t>
            </a:r>
            <a:endParaRPr lang="en-IN" sz="1800" dirty="0">
              <a:effectLst/>
              <a:latin typeface="Times New Roman" panose="02020603050405020304" pitchFamily="18" charset="0"/>
              <a:ea typeface="Times New Roman" panose="02020603050405020304" pitchFamily="18" charset="0"/>
            </a:endParaRPr>
          </a:p>
          <a:p>
            <a:pPr marL="342900" lvl="0" indent="-342900" algn="just">
              <a:buFont typeface="Courier New" panose="02070309020205020404" pitchFamily="49" charset="0"/>
              <a:buChar char="o"/>
            </a:pPr>
            <a:r>
              <a:rPr lang="en-US" sz="1800" dirty="0">
                <a:effectLst/>
                <a:latin typeface="Times New Roman" panose="02020603050405020304" pitchFamily="18" charset="0"/>
                <a:ea typeface="Times New Roman" panose="02020603050405020304" pitchFamily="18" charset="0"/>
              </a:rPr>
              <a:t>Implement a system for automated financial tracking, enabling administrators to keep track of total profits made by bookings. Integrate a secure payment gateway for seamless and secure online transactions</a:t>
            </a:r>
            <a:endParaRPr lang="en-IN" sz="1800" dirty="0">
              <a:effectLst/>
              <a:latin typeface="Times New Roman" panose="02020603050405020304" pitchFamily="18" charset="0"/>
              <a:ea typeface="Times New Roman" panose="02020603050405020304" pitchFamily="18" charset="0"/>
            </a:endParaRPr>
          </a:p>
          <a:p>
            <a:pPr marL="228600" algn="just">
              <a:lnSpc>
                <a:spcPct val="107000"/>
              </a:lnSpc>
              <a:spcAft>
                <a:spcPts val="800"/>
              </a:spcAft>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lvl="1" indent="0">
              <a:spcBef>
                <a:spcPts val="1035"/>
              </a:spcBef>
              <a:spcAft>
                <a:spcPts val="0"/>
              </a:spcAft>
              <a:buNone/>
              <a:tabLst>
                <a:tab pos="476250" algn="l"/>
              </a:tabLst>
            </a:pPr>
            <a:endParaRPr lang="en-US" dirty="0">
              <a:effectLst/>
              <a:latin typeface="Times New Roman" panose="02020603050405020304" pitchFamily="18" charset="0"/>
              <a:ea typeface="Times New Roman" panose="02020603050405020304" pitchFamily="18" charset="0"/>
            </a:endParaRPr>
          </a:p>
          <a:p>
            <a:pPr marL="304165" indent="0" algn="just">
              <a:spcBef>
                <a:spcPts val="1035"/>
              </a:spcBef>
              <a:buNone/>
              <a:tabLst>
                <a:tab pos="476250" algn="l"/>
              </a:tabLst>
            </a:pPr>
            <a:r>
              <a:rPr lang="en-US" b="0" dirty="0">
                <a:effectLst/>
                <a:latin typeface="Times New Roman" panose="02020603050405020304" pitchFamily="18" charset="0"/>
                <a:ea typeface="Times New Roman" panose="02020603050405020304" pitchFamily="18" charset="0"/>
              </a:rPr>
              <a:t>     </a:t>
            </a:r>
            <a:endParaRPr lang="en-IN" dirty="0"/>
          </a:p>
        </p:txBody>
      </p:sp>
      <p:sp>
        <p:nvSpPr>
          <p:cNvPr id="4" name="TextBox 3">
            <a:extLst>
              <a:ext uri="{FF2B5EF4-FFF2-40B4-BE49-F238E27FC236}">
                <a16:creationId xmlns:a16="http://schemas.microsoft.com/office/drawing/2014/main" id="{719AFEB0-1AE0-1B60-837E-5AC9673DB3B3}"/>
              </a:ext>
            </a:extLst>
          </p:cNvPr>
          <p:cNvSpPr txBox="1"/>
          <p:nvPr/>
        </p:nvSpPr>
        <p:spPr>
          <a:xfrm>
            <a:off x="1287625" y="988906"/>
            <a:ext cx="3498980" cy="553998"/>
          </a:xfrm>
          <a:prstGeom prst="rect">
            <a:avLst/>
          </a:prstGeom>
          <a:noFill/>
        </p:spPr>
        <p:txBody>
          <a:bodyPr wrap="square" rtlCol="0">
            <a:spAutoFit/>
          </a:bodyPr>
          <a:lstStyle/>
          <a:p>
            <a:pPr marL="457200" lvl="1" indent="0">
              <a:spcBef>
                <a:spcPts val="1035"/>
              </a:spcBef>
              <a:spcAft>
                <a:spcPts val="0"/>
              </a:spcAft>
              <a:buNone/>
              <a:tabLst>
                <a:tab pos="476250" algn="l"/>
              </a:tabLst>
            </a:pPr>
            <a:r>
              <a:rPr lang="en-US" sz="3000" b="0" dirty="0">
                <a:effectLst/>
                <a:latin typeface="Times New Roman" panose="02020603050405020304" pitchFamily="18" charset="0"/>
                <a:ea typeface="Times New Roman" panose="02020603050405020304" pitchFamily="18" charset="0"/>
              </a:rPr>
              <a:t>Need for System :</a:t>
            </a:r>
            <a:endParaRPr lang="en-IN" sz="30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912696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9C7D2-2EB1-54D2-D70F-113C480CF04E}"/>
              </a:ext>
            </a:extLst>
          </p:cNvPr>
          <p:cNvSpPr>
            <a:spLocks noGrp="1"/>
          </p:cNvSpPr>
          <p:nvPr>
            <p:ph type="title"/>
          </p:nvPr>
        </p:nvSpPr>
        <p:spPr/>
        <p:txBody>
          <a:bodyPr/>
          <a:lstStyle/>
          <a:p>
            <a:r>
              <a:rPr lang="en-US" sz="1800" dirty="0">
                <a:effectLst/>
                <a:latin typeface="Times New Roman" panose="02020603050405020304" pitchFamily="18" charset="0"/>
                <a:ea typeface="Times New Roman" panose="02020603050405020304" pitchFamily="18" charset="0"/>
              </a:rPr>
              <a:t> </a:t>
            </a:r>
            <a:r>
              <a:rPr lang="en-US" sz="3500" dirty="0">
                <a:effectLst/>
                <a:latin typeface="Times New Roman" panose="02020603050405020304" pitchFamily="18" charset="0"/>
                <a:ea typeface="Times New Roman" panose="02020603050405020304" pitchFamily="18" charset="0"/>
              </a:rPr>
              <a:t>Scope and Objectives of System :</a:t>
            </a:r>
            <a:endParaRPr lang="en-IN" sz="3500" dirty="0"/>
          </a:p>
        </p:txBody>
      </p:sp>
      <p:sp>
        <p:nvSpPr>
          <p:cNvPr id="3" name="Content Placeholder 2">
            <a:extLst>
              <a:ext uri="{FF2B5EF4-FFF2-40B4-BE49-F238E27FC236}">
                <a16:creationId xmlns:a16="http://schemas.microsoft.com/office/drawing/2014/main" id="{9C8960B9-0527-28EB-ECA2-D334777ECEC7}"/>
              </a:ext>
            </a:extLst>
          </p:cNvPr>
          <p:cNvSpPr>
            <a:spLocks noGrp="1"/>
          </p:cNvSpPr>
          <p:nvPr>
            <p:ph idx="1"/>
          </p:nvPr>
        </p:nvSpPr>
        <p:spPr/>
        <p:txBody>
          <a:bodyPr>
            <a:normAutofit fontScale="92500" lnSpcReduction="10000"/>
          </a:bodyPr>
          <a:lstStyle/>
          <a:p>
            <a:pPr marL="609600" indent="0">
              <a:spcBef>
                <a:spcPts val="300"/>
              </a:spcBef>
              <a:spcAft>
                <a:spcPts val="0"/>
              </a:spcAft>
              <a:buNone/>
              <a:tabLst>
                <a:tab pos="534035" algn="l"/>
              </a:tabLst>
            </a:pPr>
            <a:r>
              <a:rPr lang="en-US" sz="1800" b="1" dirty="0">
                <a:solidFill>
                  <a:srgbClr val="000000"/>
                </a:solidFill>
                <a:effectLst/>
                <a:latin typeface="Times New Roman" panose="02020603050405020304" pitchFamily="18" charset="0"/>
                <a:ea typeface="Times New Roman" panose="02020603050405020304" pitchFamily="18" charset="0"/>
              </a:rPr>
              <a:t>The Objectives for this project are :-</a:t>
            </a: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The main objective is to create a Specialized Platform.</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Provide users with an interactive and user-friendly platform that simplifies the exploration and booking of tour packages.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Implement a real-time booking system that enables users to customize their tours, make secure online payments, and receive instant confirmations.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tabLst>
                <a:tab pos="3627120" algn="l"/>
              </a:tabLst>
            </a:pPr>
            <a:r>
              <a:rPr lang="en-US" sz="1800" dirty="0">
                <a:effectLst/>
                <a:latin typeface="Times New Roman" panose="02020603050405020304" pitchFamily="18" charset="0"/>
                <a:ea typeface="Times New Roman" panose="02020603050405020304" pitchFamily="18" charset="0"/>
              </a:rPr>
              <a:t>Develop an efficient administrative control panel for managing tour packages, destinations, and bookings with ease.</a:t>
            </a:r>
            <a:endParaRPr lang="en-IN" sz="1800" dirty="0">
              <a:effectLst/>
              <a:latin typeface="Times New Roman" panose="02020603050405020304" pitchFamily="18" charset="0"/>
              <a:ea typeface="Times New Roman" panose="02020603050405020304" pitchFamily="18" charset="0"/>
            </a:endParaRPr>
          </a:p>
          <a:p>
            <a:pPr>
              <a:buFont typeface="Courier New" panose="02070309020205020404" pitchFamily="49" charset="0"/>
              <a:buChar char="o"/>
            </a:pPr>
            <a:r>
              <a:rPr lang="en-IN" sz="1800" dirty="0">
                <a:effectLst/>
                <a:latin typeface="Calibri" panose="020F0502020204030204" pitchFamily="34" charset="0"/>
                <a:ea typeface="Calibri" panose="020F0502020204030204" pitchFamily="34" charset="0"/>
                <a:cs typeface="Times New Roman" panose="02020603050405020304" pitchFamily="18" charset="0"/>
              </a:rPr>
              <a:t>    Integrate a secure payment gateway to ensure the safety and confidentiality of online transactions for users.</a:t>
            </a:r>
            <a:endParaRPr lang="en-IN" sz="18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835045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AF2FE4-C547-BE21-B413-9BFDFB432004}"/>
              </a:ext>
            </a:extLst>
          </p:cNvPr>
          <p:cNvSpPr>
            <a:spLocks noGrp="1"/>
          </p:cNvSpPr>
          <p:nvPr>
            <p:ph idx="1"/>
          </p:nvPr>
        </p:nvSpPr>
        <p:spPr/>
        <p:txBody>
          <a:bodyPr>
            <a:normAutofit lnSpcReduction="10000"/>
          </a:bodyPr>
          <a:lstStyle/>
          <a:p>
            <a:pPr marL="342900" lvl="0" indent="-342900" algn="just">
              <a:lnSpc>
                <a:spcPct val="150000"/>
              </a:lnSpc>
              <a:spcAft>
                <a:spcPts val="1000"/>
              </a:spcAft>
              <a:buFont typeface="Courier New" panose="02070309020205020404" pitchFamily="49" charset="0"/>
              <a:buChar char="o"/>
            </a:pPr>
            <a:r>
              <a:rPr lang="en-US" sz="1800" dirty="0">
                <a:effectLst/>
                <a:latin typeface="Times New Roman" panose="02020603050405020304" pitchFamily="18" charset="0"/>
                <a:ea typeface="Times New Roman" panose="02020603050405020304" pitchFamily="18" charset="0"/>
              </a:rPr>
              <a:t>The scope of the Travel Explorer project is to develop a comprehensive and user-centric travel booking platform that facilitates seamless exploration, booking, and management of tour packages.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pPr>
            <a:r>
              <a:rPr lang="en-US" sz="1800" dirty="0">
                <a:effectLst/>
                <a:latin typeface="Times New Roman" panose="02020603050405020304" pitchFamily="18" charset="0"/>
                <a:ea typeface="Times New Roman" panose="02020603050405020304" pitchFamily="18" charset="0"/>
              </a:rPr>
              <a:t>The system aims to enhance the user experience by providing interactive features, detailed tour information, and a secure online booking process.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pPr>
            <a:r>
              <a:rPr lang="en-US" sz="1800" dirty="0">
                <a:effectLst/>
                <a:latin typeface="Times New Roman" panose="02020603050405020304" pitchFamily="18" charset="0"/>
                <a:ea typeface="Times New Roman" panose="02020603050405020304" pitchFamily="18" charset="0"/>
              </a:rPr>
              <a:t>The administrative section will empower administrators to efficiently manage tour packages, destinations, and bookings in real-time.</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Courier New" panose="02070309020205020404" pitchFamily="49" charset="0"/>
              <a:buChar char="o"/>
            </a:pPr>
            <a:r>
              <a:rPr lang="en-US" sz="1800" dirty="0">
                <a:effectLst/>
                <a:latin typeface="Times New Roman" panose="02020603050405020304" pitchFamily="18" charset="0"/>
                <a:ea typeface="Times New Roman" panose="02020603050405020304" pitchFamily="18" charset="0"/>
              </a:rPr>
              <a:t>The project will also incorporate financial tracking and reporting features to provide insights into the profitability of the business.</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4" name="TextBox 3">
            <a:extLst>
              <a:ext uri="{FF2B5EF4-FFF2-40B4-BE49-F238E27FC236}">
                <a16:creationId xmlns:a16="http://schemas.microsoft.com/office/drawing/2014/main" id="{33B219F9-7B27-40C2-5CC1-409C42165A3E}"/>
              </a:ext>
            </a:extLst>
          </p:cNvPr>
          <p:cNvSpPr txBox="1"/>
          <p:nvPr/>
        </p:nvSpPr>
        <p:spPr>
          <a:xfrm>
            <a:off x="1847461" y="802432"/>
            <a:ext cx="4907902" cy="701859"/>
          </a:xfrm>
          <a:prstGeom prst="rect">
            <a:avLst/>
          </a:prstGeom>
          <a:noFill/>
        </p:spPr>
        <p:txBody>
          <a:bodyPr wrap="square" rtlCol="0">
            <a:spAutoFit/>
          </a:bodyPr>
          <a:lstStyle/>
          <a:p>
            <a:pPr algn="just">
              <a:lnSpc>
                <a:spcPct val="150000"/>
              </a:lnSpc>
              <a:tabLst>
                <a:tab pos="285750" algn="l"/>
              </a:tabLst>
            </a:pPr>
            <a:r>
              <a:rPr lang="en-US" sz="3000" dirty="0">
                <a:effectLst/>
                <a:latin typeface="Times New Roman" panose="02020603050405020304" pitchFamily="18" charset="0"/>
                <a:ea typeface="Times New Roman" panose="02020603050405020304" pitchFamily="18" charset="0"/>
              </a:rPr>
              <a:t>Scope  Of  The System –</a:t>
            </a:r>
            <a:endParaRPr lang="en-IN" sz="3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63207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C20BB-367C-24DE-3C4C-243BA30D1CD5}"/>
              </a:ext>
            </a:extLst>
          </p:cNvPr>
          <p:cNvSpPr>
            <a:spLocks noGrp="1"/>
          </p:cNvSpPr>
          <p:nvPr>
            <p:ph type="title"/>
          </p:nvPr>
        </p:nvSpPr>
        <p:spPr/>
        <p:txBody>
          <a:bodyPr>
            <a:normAutofit/>
          </a:bodyPr>
          <a:lstStyle/>
          <a:p>
            <a:r>
              <a:rPr lang="en-US" sz="2500" b="1" dirty="0">
                <a:effectLst/>
                <a:latin typeface="Times New Roman" panose="02020603050405020304" pitchFamily="18" charset="0"/>
                <a:ea typeface="Times New Roman" panose="02020603050405020304" pitchFamily="18" charset="0"/>
              </a:rPr>
              <a:t>System requirement specification (SRS) (Operating Environment Software and Hardware) :</a:t>
            </a:r>
            <a:br>
              <a:rPr lang="en-IN" sz="2500" b="1" dirty="0">
                <a:effectLst/>
                <a:latin typeface="Times New Roman" panose="02020603050405020304" pitchFamily="18" charset="0"/>
                <a:ea typeface="Times New Roman" panose="02020603050405020304" pitchFamily="18" charset="0"/>
              </a:rPr>
            </a:br>
            <a:endParaRPr lang="en-IN" sz="2500" dirty="0"/>
          </a:p>
        </p:txBody>
      </p:sp>
      <p:sp>
        <p:nvSpPr>
          <p:cNvPr id="3" name="Content Placeholder 2">
            <a:extLst>
              <a:ext uri="{FF2B5EF4-FFF2-40B4-BE49-F238E27FC236}">
                <a16:creationId xmlns:a16="http://schemas.microsoft.com/office/drawing/2014/main" id="{42138750-A4EF-AAC3-3894-2E092EC81F92}"/>
              </a:ext>
            </a:extLst>
          </p:cNvPr>
          <p:cNvSpPr>
            <a:spLocks noGrp="1"/>
          </p:cNvSpPr>
          <p:nvPr>
            <p:ph idx="1"/>
          </p:nvPr>
        </p:nvSpPr>
        <p:spPr/>
        <p:txBody>
          <a:bodyPr>
            <a:normAutofit fontScale="92500" lnSpcReduction="10000"/>
          </a:bodyPr>
          <a:lstStyle/>
          <a:p>
            <a:pPr marL="651510" indent="-285750">
              <a:buFont typeface="Wingdings" panose="05000000000000000000" pitchFamily="2" charset="2"/>
              <a:buChar char="q"/>
            </a:pPr>
            <a:r>
              <a:rPr lang="en-US" sz="1800" dirty="0">
                <a:effectLst/>
                <a:latin typeface="Times New Roman" panose="02020603050405020304" pitchFamily="18" charset="0"/>
                <a:ea typeface="Times New Roman" panose="02020603050405020304" pitchFamily="18" charset="0"/>
              </a:rPr>
              <a:t>Server side requirement </a:t>
            </a:r>
            <a:endParaRPr lang="en-IN" sz="1800" dirty="0">
              <a:effectLst/>
              <a:latin typeface="Times New Roman" panose="02020603050405020304" pitchFamily="18" charset="0"/>
              <a:ea typeface="Times New Roman" panose="02020603050405020304" pitchFamily="18" charset="0"/>
            </a:endParaRPr>
          </a:p>
          <a:p>
            <a:pPr marL="0" lvl="0" indent="0">
              <a:buSzPts val="1400"/>
              <a:buNone/>
              <a:tabLst>
                <a:tab pos="991235" algn="l"/>
              </a:tabLst>
            </a:pPr>
            <a:r>
              <a:rPr lang="en-US" sz="1800" b="0" spc="0" dirty="0">
                <a:effectLst/>
                <a:latin typeface="Times New Roman" panose="02020603050405020304" pitchFamily="18" charset="0"/>
                <a:ea typeface="Times New Roman" panose="02020603050405020304" pitchFamily="18" charset="0"/>
              </a:rPr>
              <a:t>              1.Hardware Requirements</a:t>
            </a:r>
            <a:endParaRPr lang="en-IN" sz="1800" b="1" spc="0" dirty="0">
              <a:effectLst/>
              <a:latin typeface="Times New Roman" panose="02020603050405020304" pitchFamily="18" charset="0"/>
              <a:ea typeface="Times New Roman" panose="02020603050405020304" pitchFamily="18" charset="0"/>
            </a:endParaRPr>
          </a:p>
          <a:p>
            <a:pPr marL="990600" marR="1986280">
              <a:lnSpc>
                <a:spcPct val="115000"/>
              </a:lnSpc>
              <a:spcAft>
                <a:spcPts val="0"/>
              </a:spcAft>
              <a:tabLst>
                <a:tab pos="2124710" algn="l"/>
              </a:tabLst>
            </a:pPr>
            <a:r>
              <a:rPr lang="en-US" sz="1800" dirty="0">
                <a:effectLst/>
                <a:latin typeface="Times New Roman" panose="02020603050405020304" pitchFamily="18" charset="0"/>
                <a:ea typeface="Times New Roman" panose="02020603050405020304" pitchFamily="18" charset="0"/>
              </a:rPr>
              <a:t>Processor : intel core i5	 </a:t>
            </a:r>
            <a:endParaRPr lang="en-IN" sz="1800" dirty="0">
              <a:effectLst/>
              <a:latin typeface="Times New Roman" panose="02020603050405020304" pitchFamily="18" charset="0"/>
              <a:ea typeface="Times New Roman" panose="02020603050405020304" pitchFamily="18" charset="0"/>
            </a:endParaRPr>
          </a:p>
          <a:p>
            <a:pPr marL="990600" marR="1986280">
              <a:lnSpc>
                <a:spcPct val="115000"/>
              </a:lnSpc>
              <a:spcAft>
                <a:spcPts val="0"/>
              </a:spcAft>
              <a:tabLst>
                <a:tab pos="2124710" algn="l"/>
              </a:tabLst>
            </a:pPr>
            <a:r>
              <a:rPr lang="en-US" sz="1800" dirty="0">
                <a:effectLst/>
                <a:latin typeface="Times New Roman" panose="02020603050405020304" pitchFamily="18" charset="0"/>
                <a:ea typeface="Times New Roman" panose="02020603050405020304" pitchFamily="18" charset="0"/>
              </a:rPr>
              <a:t>RAM :8 GB	</a:t>
            </a:r>
            <a:r>
              <a:rPr lang="en-US" sz="1800" spc="-5"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990600">
              <a:lnSpc>
                <a:spcPts val="1585"/>
              </a:lnSpc>
              <a:tabLst>
                <a:tab pos="2131060" algn="l"/>
              </a:tabLst>
            </a:pPr>
            <a:r>
              <a:rPr lang="en-US" sz="1800" dirty="0">
                <a:effectLst/>
                <a:latin typeface="Times New Roman" panose="02020603050405020304" pitchFamily="18" charset="0"/>
                <a:ea typeface="Times New Roman" panose="02020603050405020304" pitchFamily="18" charset="0"/>
              </a:rPr>
              <a:t>HDD : 80 GB	 </a:t>
            </a:r>
            <a:endParaRPr lang="en-IN" sz="1800" dirty="0">
              <a:effectLst/>
              <a:latin typeface="Times New Roman" panose="02020603050405020304" pitchFamily="18" charset="0"/>
              <a:ea typeface="Times New Roman" panose="02020603050405020304" pitchFamily="18" charset="0"/>
            </a:endParaRPr>
          </a:p>
          <a:p>
            <a:pPr marL="0" lvl="0" indent="0">
              <a:spcBef>
                <a:spcPts val="1275"/>
              </a:spcBef>
              <a:spcAft>
                <a:spcPts val="0"/>
              </a:spcAft>
              <a:buSzPts val="1400"/>
              <a:buNone/>
              <a:tabLst>
                <a:tab pos="991235" algn="l"/>
              </a:tabLst>
            </a:pPr>
            <a:r>
              <a:rPr lang="en-US" sz="1800" b="0" spc="0" dirty="0">
                <a:effectLst/>
                <a:latin typeface="Times New Roman" panose="02020603050405020304" pitchFamily="18" charset="0"/>
                <a:ea typeface="Times New Roman" panose="02020603050405020304" pitchFamily="18" charset="0"/>
              </a:rPr>
              <a:t>              2. Software Requirements</a:t>
            </a:r>
            <a:r>
              <a:rPr lang="en-US" sz="1800" b="0" spc="-5" dirty="0">
                <a:effectLst/>
                <a:latin typeface="Times New Roman" panose="02020603050405020304" pitchFamily="18" charset="0"/>
                <a:ea typeface="Times New Roman" panose="02020603050405020304" pitchFamily="18" charset="0"/>
              </a:rPr>
              <a:t>:</a:t>
            </a:r>
            <a:endParaRPr lang="en-IN" sz="1800" b="1" spc="0" dirty="0">
              <a:effectLst/>
              <a:latin typeface="Times New Roman" panose="02020603050405020304" pitchFamily="18" charset="0"/>
              <a:ea typeface="Times New Roman" panose="02020603050405020304" pitchFamily="18" charset="0"/>
            </a:endParaRPr>
          </a:p>
          <a:p>
            <a:pPr marL="990600" marR="273050">
              <a:lnSpc>
                <a:spcPct val="115000"/>
              </a:lnSpc>
              <a:spcAft>
                <a:spcPts val="0"/>
              </a:spcAft>
              <a:tabLst>
                <a:tab pos="2486025" algn="l"/>
              </a:tabLst>
            </a:pPr>
            <a:r>
              <a:rPr lang="en-US" sz="1800" dirty="0">
                <a:effectLst/>
                <a:latin typeface="Times New Roman" panose="02020603050405020304" pitchFamily="18" charset="0"/>
                <a:ea typeface="Times New Roman" panose="02020603050405020304" pitchFamily="18" charset="0"/>
              </a:rPr>
              <a:t>Operating System </a:t>
            </a:r>
            <a:endParaRPr lang="en-IN" sz="1800" dirty="0">
              <a:effectLst/>
              <a:latin typeface="Times New Roman" panose="02020603050405020304" pitchFamily="18" charset="0"/>
              <a:ea typeface="Times New Roman" panose="02020603050405020304" pitchFamily="18" charset="0"/>
            </a:endParaRPr>
          </a:p>
          <a:p>
            <a:pPr marL="990600" marR="273050">
              <a:lnSpc>
                <a:spcPct val="115000"/>
              </a:lnSpc>
              <a:spcAft>
                <a:spcPts val="0"/>
              </a:spcAft>
              <a:tabLst>
                <a:tab pos="2486025" algn="l"/>
              </a:tabLst>
            </a:pPr>
            <a:r>
              <a:rPr lang="en-US" sz="1800" dirty="0">
                <a:effectLst/>
                <a:latin typeface="Times New Roman" panose="02020603050405020304" pitchFamily="18" charset="0"/>
                <a:ea typeface="Times New Roman" panose="02020603050405020304" pitchFamily="18" charset="0"/>
              </a:rPr>
              <a:t>Database : SQLite	</a:t>
            </a:r>
            <a:r>
              <a:rPr lang="en-US" sz="1800" spc="-1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990600" marR="273050">
              <a:lnSpc>
                <a:spcPct val="115000"/>
              </a:lnSpc>
              <a:spcAft>
                <a:spcPts val="0"/>
              </a:spcAft>
              <a:tabLst>
                <a:tab pos="2506980" algn="l"/>
              </a:tabLst>
            </a:pPr>
            <a:r>
              <a:rPr lang="en-US" sz="1800" dirty="0">
                <a:effectLst/>
                <a:latin typeface="Times New Roman" panose="02020603050405020304" pitchFamily="18" charset="0"/>
                <a:ea typeface="Times New Roman" panose="02020603050405020304" pitchFamily="18" charset="0"/>
              </a:rPr>
              <a:t>Front</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End: </a:t>
            </a:r>
            <a:r>
              <a:rPr lang="en-US" sz="1800" dirty="0">
                <a:latin typeface="Times New Roman" panose="02020603050405020304" pitchFamily="18" charset="0"/>
                <a:ea typeface="Times New Roman" panose="02020603050405020304" pitchFamily="18" charset="0"/>
              </a:rPr>
              <a:t>HTML,CSS</a:t>
            </a:r>
            <a:r>
              <a:rPr lang="en-US" sz="1800" dirty="0">
                <a:effectLst/>
                <a:latin typeface="Times New Roman" panose="02020603050405020304" pitchFamily="18" charset="0"/>
                <a:ea typeface="Times New Roman" panose="02020603050405020304" pitchFamily="18" charset="0"/>
              </a:rPr>
              <a:t>	</a:t>
            </a:r>
            <a:r>
              <a:rPr lang="en-US" sz="1800" spc="-5"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990600">
              <a:lnSpc>
                <a:spcPts val="1605"/>
              </a:lnSpc>
            </a:pPr>
            <a:r>
              <a:rPr lang="en-IN" sz="1800" dirty="0">
                <a:effectLst/>
                <a:latin typeface="Times New Roman" panose="02020603050405020304" pitchFamily="18" charset="0"/>
                <a:ea typeface="Times New Roman" panose="02020603050405020304" pitchFamily="18" charset="0"/>
              </a:rPr>
              <a:t>Back </a:t>
            </a:r>
            <a:r>
              <a:rPr lang="en-IN" sz="1800" dirty="0" err="1">
                <a:effectLst/>
                <a:latin typeface="Times New Roman" panose="02020603050405020304" pitchFamily="18" charset="0"/>
                <a:ea typeface="Times New Roman" panose="02020603050405020304" pitchFamily="18" charset="0"/>
              </a:rPr>
              <a:t>End:Python</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40664460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F36C1D-EDDA-373C-48A2-EE7FBB602949}"/>
              </a:ext>
            </a:extLst>
          </p:cNvPr>
          <p:cNvSpPr>
            <a:spLocks noGrp="1"/>
          </p:cNvSpPr>
          <p:nvPr>
            <p:ph idx="1"/>
          </p:nvPr>
        </p:nvSpPr>
        <p:spPr/>
        <p:txBody>
          <a:bodyPr/>
          <a:lstStyle/>
          <a:p>
            <a:pPr marL="651510" indent="-285750">
              <a:buFont typeface="Wingdings" panose="05000000000000000000" pitchFamily="2" charset="2"/>
              <a:buChar char="q"/>
            </a:pPr>
            <a:r>
              <a:rPr lang="en-US" sz="1800" dirty="0">
                <a:effectLst/>
                <a:latin typeface="Times New Roman" panose="02020603050405020304" pitchFamily="18" charset="0"/>
                <a:ea typeface="Times New Roman" panose="02020603050405020304" pitchFamily="18" charset="0"/>
              </a:rPr>
              <a:t>Client side requirement </a:t>
            </a:r>
            <a:endParaRPr lang="en-IN" sz="1800" dirty="0">
              <a:effectLst/>
              <a:latin typeface="Times New Roman" panose="02020603050405020304" pitchFamily="18" charset="0"/>
              <a:ea typeface="Times New Roman" panose="02020603050405020304" pitchFamily="18" charset="0"/>
            </a:endParaRPr>
          </a:p>
          <a:p>
            <a:pPr marL="0" lvl="0" indent="0">
              <a:buSzPts val="1400"/>
              <a:buNone/>
              <a:tabLst>
                <a:tab pos="991235" algn="l"/>
              </a:tabLst>
            </a:pPr>
            <a:r>
              <a:rPr lang="en-US" sz="1800" b="0" spc="0" dirty="0">
                <a:effectLst/>
                <a:latin typeface="Times New Roman" panose="02020603050405020304" pitchFamily="18" charset="0"/>
                <a:ea typeface="Times New Roman" panose="02020603050405020304" pitchFamily="18" charset="0"/>
              </a:rPr>
              <a:t>            1. Hardware Requirements</a:t>
            </a:r>
            <a:r>
              <a:rPr lang="en-US" sz="1800" b="0" spc="-20" dirty="0">
                <a:effectLst/>
                <a:latin typeface="Times New Roman" panose="02020603050405020304" pitchFamily="18" charset="0"/>
                <a:ea typeface="Times New Roman" panose="02020603050405020304" pitchFamily="18" charset="0"/>
              </a:rPr>
              <a:t>:</a:t>
            </a:r>
            <a:endParaRPr lang="en-IN" sz="1800" b="1" spc="0" dirty="0">
              <a:effectLst/>
              <a:latin typeface="Times New Roman" panose="02020603050405020304" pitchFamily="18" charset="0"/>
              <a:ea typeface="Times New Roman" panose="02020603050405020304" pitchFamily="18" charset="0"/>
            </a:endParaRPr>
          </a:p>
          <a:p>
            <a:pPr marL="990600" marR="1986280">
              <a:lnSpc>
                <a:spcPct val="115000"/>
              </a:lnSpc>
              <a:spcAft>
                <a:spcPts val="0"/>
              </a:spcAft>
              <a:tabLst>
                <a:tab pos="2124710" algn="l"/>
              </a:tabLst>
            </a:pPr>
            <a:r>
              <a:rPr lang="en-US" sz="1800" dirty="0">
                <a:effectLst/>
                <a:latin typeface="Times New Roman" panose="02020603050405020304" pitchFamily="18" charset="0"/>
                <a:ea typeface="Times New Roman" panose="02020603050405020304" pitchFamily="18" charset="0"/>
              </a:rPr>
              <a:t>Processor : intel	 </a:t>
            </a:r>
            <a:endParaRPr lang="en-IN" sz="1800" dirty="0">
              <a:effectLst/>
              <a:latin typeface="Times New Roman" panose="02020603050405020304" pitchFamily="18" charset="0"/>
              <a:ea typeface="Times New Roman" panose="02020603050405020304" pitchFamily="18" charset="0"/>
            </a:endParaRPr>
          </a:p>
          <a:p>
            <a:pPr marL="990600" marR="1986280">
              <a:lnSpc>
                <a:spcPct val="115000"/>
              </a:lnSpc>
              <a:spcAft>
                <a:spcPts val="0"/>
              </a:spcAft>
              <a:tabLst>
                <a:tab pos="2124710" algn="l"/>
              </a:tabLst>
            </a:pPr>
            <a:r>
              <a:rPr lang="en-US" sz="1800" dirty="0">
                <a:effectLst/>
                <a:latin typeface="Times New Roman" panose="02020603050405020304" pitchFamily="18" charset="0"/>
                <a:ea typeface="Times New Roman" panose="02020603050405020304" pitchFamily="18" charset="0"/>
              </a:rPr>
              <a:t>RAM :8 GB	</a:t>
            </a:r>
            <a:r>
              <a:rPr lang="en-US" sz="1800" spc="-5"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990600">
              <a:lnSpc>
                <a:spcPts val="1585"/>
              </a:lnSpc>
              <a:tabLst>
                <a:tab pos="2131060" algn="l"/>
              </a:tabLst>
            </a:pPr>
            <a:r>
              <a:rPr lang="en-US" sz="1800" dirty="0">
                <a:effectLst/>
                <a:latin typeface="Times New Roman" panose="02020603050405020304" pitchFamily="18" charset="0"/>
                <a:ea typeface="Times New Roman" panose="02020603050405020304" pitchFamily="18" charset="0"/>
              </a:rPr>
              <a:t>HDD: 80GB	 </a:t>
            </a:r>
            <a:endParaRPr lang="en-IN" sz="1800" dirty="0">
              <a:effectLst/>
              <a:latin typeface="Times New Roman" panose="02020603050405020304" pitchFamily="18" charset="0"/>
              <a:ea typeface="Times New Roman" panose="02020603050405020304" pitchFamily="18" charset="0"/>
            </a:endParaRPr>
          </a:p>
          <a:p>
            <a:pPr marL="0" lvl="0" indent="0">
              <a:spcBef>
                <a:spcPts val="1275"/>
              </a:spcBef>
              <a:spcAft>
                <a:spcPts val="0"/>
              </a:spcAft>
              <a:buSzPts val="1400"/>
              <a:buNone/>
              <a:tabLst>
                <a:tab pos="991235" algn="l"/>
              </a:tabLst>
            </a:pPr>
            <a:r>
              <a:rPr lang="en-US" sz="1800" b="0" spc="0" dirty="0">
                <a:effectLst/>
                <a:latin typeface="Times New Roman" panose="02020603050405020304" pitchFamily="18" charset="0"/>
                <a:ea typeface="Times New Roman" panose="02020603050405020304" pitchFamily="18" charset="0"/>
              </a:rPr>
              <a:t>            2. Software Requirements</a:t>
            </a:r>
            <a:r>
              <a:rPr lang="en-US" sz="1800" b="0" spc="-5" dirty="0">
                <a:effectLst/>
                <a:latin typeface="Times New Roman" panose="02020603050405020304" pitchFamily="18" charset="0"/>
                <a:ea typeface="Times New Roman" panose="02020603050405020304" pitchFamily="18" charset="0"/>
              </a:rPr>
              <a:t>:</a:t>
            </a:r>
            <a:endParaRPr lang="en-IN" sz="1800" b="1" spc="0" dirty="0">
              <a:effectLst/>
              <a:latin typeface="Times New Roman" panose="02020603050405020304" pitchFamily="18" charset="0"/>
              <a:ea typeface="Times New Roman" panose="02020603050405020304" pitchFamily="18" charset="0"/>
            </a:endParaRPr>
          </a:p>
          <a:p>
            <a:pPr marL="990600" marR="273050">
              <a:lnSpc>
                <a:spcPct val="115000"/>
              </a:lnSpc>
              <a:spcAft>
                <a:spcPts val="0"/>
              </a:spcAft>
              <a:tabLst>
                <a:tab pos="2486025" algn="l"/>
              </a:tabLst>
            </a:pPr>
            <a:r>
              <a:rPr lang="en-US" sz="1800" dirty="0">
                <a:effectLst/>
                <a:latin typeface="Times New Roman" panose="02020603050405020304" pitchFamily="18" charset="0"/>
                <a:ea typeface="Times New Roman" panose="02020603050405020304" pitchFamily="18" charset="0"/>
              </a:rPr>
              <a:t>Operating System : Windows 11</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808683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02DDD-3206-7933-A5A4-236E927827E6}"/>
              </a:ext>
            </a:extLst>
          </p:cNvPr>
          <p:cNvSpPr>
            <a:spLocks noGrp="1"/>
          </p:cNvSpPr>
          <p:nvPr>
            <p:ph type="title"/>
          </p:nvPr>
        </p:nvSpPr>
        <p:spPr/>
        <p:txBody>
          <a:bodyPr>
            <a:normAutofit/>
          </a:bodyPr>
          <a:lstStyle/>
          <a:p>
            <a:r>
              <a:rPr lang="en-US" sz="3500" b="1" dirty="0">
                <a:effectLst/>
                <a:latin typeface="Times New Roman" panose="02020603050405020304" pitchFamily="18" charset="0"/>
                <a:ea typeface="Times New Roman" panose="02020603050405020304" pitchFamily="18" charset="0"/>
              </a:rPr>
              <a:t>List of Modules/ Functionalities</a:t>
            </a:r>
            <a:r>
              <a:rPr lang="en-US" sz="3500" b="1" spc="-5" dirty="0">
                <a:effectLst/>
                <a:latin typeface="Times New Roman" panose="02020603050405020304" pitchFamily="18" charset="0"/>
                <a:ea typeface="Times New Roman" panose="02020603050405020304" pitchFamily="18" charset="0"/>
              </a:rPr>
              <a:t> with description: </a:t>
            </a:r>
            <a:br>
              <a:rPr lang="en-IN" sz="3500" b="1" dirty="0">
                <a:effectLst/>
                <a:latin typeface="Times New Roman" panose="02020603050405020304" pitchFamily="18" charset="0"/>
                <a:ea typeface="Times New Roman" panose="02020603050405020304" pitchFamily="18" charset="0"/>
              </a:rPr>
            </a:br>
            <a:endParaRPr lang="en-IN" sz="3500" dirty="0"/>
          </a:p>
        </p:txBody>
      </p:sp>
      <p:sp>
        <p:nvSpPr>
          <p:cNvPr id="3" name="Content Placeholder 2">
            <a:extLst>
              <a:ext uri="{FF2B5EF4-FFF2-40B4-BE49-F238E27FC236}">
                <a16:creationId xmlns:a16="http://schemas.microsoft.com/office/drawing/2014/main" id="{D68CF3AF-2FC7-2BB1-AB5C-7FA1DBABA13E}"/>
              </a:ext>
            </a:extLst>
          </p:cNvPr>
          <p:cNvSpPr>
            <a:spLocks noGrp="1"/>
          </p:cNvSpPr>
          <p:nvPr>
            <p:ph idx="1"/>
          </p:nvPr>
        </p:nvSpPr>
        <p:spPr/>
        <p:txBody>
          <a:bodyPr>
            <a:normAutofit fontScale="92500" lnSpcReduction="10000"/>
          </a:bodyPr>
          <a:lstStyle/>
          <a:p>
            <a:r>
              <a:rPr lang="en-US" b="1" dirty="0"/>
              <a:t>1. User Module:</a:t>
            </a:r>
          </a:p>
          <a:p>
            <a:r>
              <a:rPr lang="en-US" dirty="0"/>
              <a:t> Tour Package Exploration:</a:t>
            </a:r>
          </a:p>
          <a:p>
            <a:r>
              <a:rPr lang="en-US" dirty="0"/>
              <a:t> • Allows users to browse through various tour packages. </a:t>
            </a:r>
          </a:p>
          <a:p>
            <a:r>
              <a:rPr lang="en-US" dirty="0"/>
              <a:t>• View details of each package, including destinations, activities, and pricing. </a:t>
            </a:r>
          </a:p>
          <a:p>
            <a:r>
              <a:rPr lang="en-US" dirty="0"/>
              <a:t>Booking Process: •</a:t>
            </a:r>
          </a:p>
          <a:p>
            <a:r>
              <a:rPr lang="en-US" dirty="0"/>
              <a:t> Enables users to select a tour package and specify the number of persons.</a:t>
            </a:r>
          </a:p>
          <a:p>
            <a:r>
              <a:rPr lang="en-US" dirty="0"/>
              <a:t> • Provides a secure and seamless payment gateway for completing transactions.</a:t>
            </a:r>
          </a:p>
          <a:p>
            <a:r>
              <a:rPr lang="en-US" dirty="0"/>
              <a:t> Tour Details and Adventures: </a:t>
            </a:r>
          </a:p>
          <a:p>
            <a:r>
              <a:rPr lang="en-US" dirty="0"/>
              <a:t>• Displays comprehensive information about each destination and the adventures included in the tour package.</a:t>
            </a:r>
            <a:endParaRPr lang="en-IN" dirty="0"/>
          </a:p>
        </p:txBody>
      </p:sp>
    </p:spTree>
    <p:extLst>
      <p:ext uri="{BB962C8B-B14F-4D97-AF65-F5344CB8AC3E}">
        <p14:creationId xmlns:p14="http://schemas.microsoft.com/office/powerpoint/2010/main" val="350909986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TM03090434[[fn=Wood Type]]</Template>
  <TotalTime>428</TotalTime>
  <Words>1346</Words>
  <Application>Microsoft Office PowerPoint</Application>
  <PresentationFormat>Widescreen</PresentationFormat>
  <Paragraphs>118</Paragraphs>
  <Slides>35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Calibri</vt:lpstr>
      <vt:lpstr>Calibri Light</vt:lpstr>
      <vt:lpstr>Courier New</vt:lpstr>
      <vt:lpstr>Times New Roman</vt:lpstr>
      <vt:lpstr>Wingdings</vt:lpstr>
      <vt:lpstr>Retrospect</vt:lpstr>
      <vt:lpstr> Tripsy</vt:lpstr>
      <vt:lpstr>Introduction :</vt:lpstr>
      <vt:lpstr>Existing System and Need for System : </vt:lpstr>
      <vt:lpstr>PowerPoint Presentation</vt:lpstr>
      <vt:lpstr> Scope and Objectives of System :</vt:lpstr>
      <vt:lpstr>PowerPoint Presentation</vt:lpstr>
      <vt:lpstr>System requirement specification (SRS) (Operating Environment Software and Hardware) : </vt:lpstr>
      <vt:lpstr>PowerPoint Presentation</vt:lpstr>
      <vt:lpstr>List of Modules/ Functionalities with description:  </vt:lpstr>
      <vt:lpstr>List of Modules/ Functionalities with description:  </vt:lpstr>
      <vt:lpstr>List of Modules/ Functionalities with description:  </vt:lpstr>
      <vt:lpstr>Proposed System : </vt:lpstr>
      <vt:lpstr>Feasibility Study : </vt:lpstr>
      <vt:lpstr>UML  Diagrams : ERD Diagram</vt:lpstr>
      <vt:lpstr>Class Diagram:</vt:lpstr>
      <vt:lpstr>Use Case Diagram: </vt:lpstr>
      <vt:lpstr>Activity Diagram:   (Admin)</vt:lpstr>
      <vt:lpstr>Activity Diagram:   (User)</vt:lpstr>
      <vt:lpstr>Component Diagram:</vt:lpstr>
      <vt:lpstr>Sequence Diagram:  (Admin)</vt:lpstr>
      <vt:lpstr>Sequence Diagram:  (User)</vt:lpstr>
      <vt:lpstr>Table Data:</vt:lpstr>
      <vt:lpstr>PowerPoint Presentation</vt:lpstr>
      <vt:lpstr>PowerPoint Presentation</vt:lpstr>
      <vt:lpstr>PowerPoint Presentation</vt:lpstr>
      <vt:lpstr>PowerPoint Presentation</vt:lpstr>
      <vt:lpstr>Registration:</vt:lpstr>
      <vt:lpstr>Login:</vt:lpstr>
      <vt:lpstr>Package Booking Screen:</vt:lpstr>
      <vt:lpstr>Ticket Reservation Screen :</vt:lpstr>
      <vt:lpstr>Confirm Ticket  Screen: </vt:lpstr>
      <vt:lpstr>Admin side Screen : </vt:lpstr>
      <vt:lpstr>Destination Model Screen: </vt:lpstr>
      <vt:lpstr>Booking Model Screen :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Bicycle Rental System</dc:title>
  <dc:creator>sakshideshmukh1018@outlook.com</dc:creator>
  <cp:lastModifiedBy>sakshi deshmukh</cp:lastModifiedBy>
  <cp:revision>28</cp:revision>
  <dcterms:created xsi:type="dcterms:W3CDTF">2023-09-12T17:45:20Z</dcterms:created>
  <dcterms:modified xsi:type="dcterms:W3CDTF">2024-04-21T13:50:44Z</dcterms:modified>
</cp:coreProperties>
</file>

<file path=docProps/thumbnail.jpeg>
</file>